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62" r:id="rId5"/>
    <p:sldId id="383" r:id="rId6"/>
    <p:sldId id="293" r:id="rId7"/>
    <p:sldId id="1682" r:id="rId8"/>
    <p:sldId id="358" r:id="rId9"/>
    <p:sldId id="1681" r:id="rId10"/>
    <p:sldId id="335" r:id="rId11"/>
    <p:sldId id="1615" r:id="rId12"/>
    <p:sldId id="1668" r:id="rId13"/>
    <p:sldId id="1631" r:id="rId14"/>
    <p:sldId id="1641" r:id="rId15"/>
    <p:sldId id="1642" r:id="rId16"/>
    <p:sldId id="1643" r:id="rId17"/>
    <p:sldId id="1669" r:id="rId18"/>
    <p:sldId id="1632" r:id="rId19"/>
    <p:sldId id="1670" r:id="rId20"/>
    <p:sldId id="1628" r:id="rId21"/>
    <p:sldId id="1671" r:id="rId22"/>
    <p:sldId id="1630" r:id="rId23"/>
    <p:sldId id="1672" r:id="rId24"/>
    <p:sldId id="1665" r:id="rId25"/>
    <p:sldId id="1673" r:id="rId26"/>
    <p:sldId id="280" r:id="rId27"/>
    <p:sldId id="1666" r:id="rId28"/>
    <p:sldId id="1645" r:id="rId29"/>
    <p:sldId id="1674" r:id="rId30"/>
    <p:sldId id="1647" r:id="rId31"/>
    <p:sldId id="286" r:id="rId32"/>
    <p:sldId id="1675" r:id="rId33"/>
    <p:sldId id="1677" r:id="rId34"/>
    <p:sldId id="334" r:id="rId35"/>
    <p:sldId id="336" r:id="rId36"/>
    <p:sldId id="258" r:id="rId37"/>
    <p:sldId id="331" r:id="rId38"/>
    <p:sldId id="302" r:id="rId39"/>
    <p:sldId id="303" r:id="rId40"/>
    <p:sldId id="312" r:id="rId41"/>
    <p:sldId id="308" r:id="rId42"/>
    <p:sldId id="309" r:id="rId43"/>
    <p:sldId id="337" r:id="rId44"/>
    <p:sldId id="317" r:id="rId45"/>
    <p:sldId id="339" r:id="rId46"/>
    <p:sldId id="341" r:id="rId47"/>
    <p:sldId id="367" r:id="rId48"/>
    <p:sldId id="318" r:id="rId49"/>
    <p:sldId id="319" r:id="rId50"/>
    <p:sldId id="368" r:id="rId51"/>
    <p:sldId id="326" r:id="rId52"/>
    <p:sldId id="340" r:id="rId53"/>
    <p:sldId id="1676" r:id="rId54"/>
    <p:sldId id="1678" r:id="rId55"/>
    <p:sldId id="1683" r:id="rId56"/>
    <p:sldId id="1680" r:id="rId57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BCC5"/>
    <a:srgbClr val="7A34AE"/>
    <a:srgbClr val="952A45"/>
    <a:srgbClr val="FF5D61"/>
    <a:srgbClr val="FF4F53"/>
    <a:srgbClr val="4C58C5"/>
    <a:srgbClr val="FF7C80"/>
    <a:srgbClr val="AC74D6"/>
    <a:srgbClr val="FFCCCC"/>
    <a:srgbClr val="0467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246D7A-FE27-40F3-8514-0EA1884AD695}" v="827" dt="2023-11-10T08:28:08.8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231" autoAdjust="0"/>
  </p:normalViewPr>
  <p:slideViewPr>
    <p:cSldViewPr snapToGrid="0">
      <p:cViewPr varScale="1">
        <p:scale>
          <a:sx n="99" d="100"/>
          <a:sy n="99" d="100"/>
        </p:scale>
        <p:origin x="15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57499D-D6A1-4A13-AA69-EB8F70BC1905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nl-BE"/>
        </a:p>
      </dgm:t>
    </dgm:pt>
    <dgm:pt modelId="{AC161675-B617-4467-BCA7-7BDE4E0F668E}">
      <dgm:prSet phldrT="[Tekst]" custT="1"/>
      <dgm:spPr>
        <a:solidFill>
          <a:srgbClr val="952A45"/>
        </a:solidFill>
      </dgm:spPr>
      <dgm:t>
        <a:bodyPr/>
        <a:lstStyle/>
        <a:p>
          <a:r>
            <a:rPr lang="nl-NL" sz="2400" dirty="0"/>
            <a:t>Problemen oplossen m.b.v. ICT of inzicht in ICT</a:t>
          </a:r>
          <a:endParaRPr lang="nl-BE" sz="2400" dirty="0"/>
        </a:p>
      </dgm:t>
    </dgm:pt>
    <dgm:pt modelId="{65DFED10-3495-426B-9E87-31806A4A12F6}" type="parTrans" cxnId="{4DB46748-EE20-4D55-9197-278316774188}">
      <dgm:prSet/>
      <dgm:spPr/>
      <dgm:t>
        <a:bodyPr/>
        <a:lstStyle/>
        <a:p>
          <a:endParaRPr lang="nl-BE"/>
        </a:p>
      </dgm:t>
    </dgm:pt>
    <dgm:pt modelId="{2A073B2E-7995-49E1-B07A-6A9A8D24ED79}" type="sibTrans" cxnId="{4DB46748-EE20-4D55-9197-278316774188}">
      <dgm:prSet/>
      <dgm:spPr/>
      <dgm:t>
        <a:bodyPr/>
        <a:lstStyle/>
        <a:p>
          <a:endParaRPr lang="nl-BE"/>
        </a:p>
      </dgm:t>
    </dgm:pt>
    <dgm:pt modelId="{C657B0A6-7F1A-469C-928A-A6DE16D0F5A9}">
      <dgm:prSet phldrT="[Tekst]" custT="1"/>
      <dgm:spPr>
        <a:solidFill>
          <a:srgbClr val="4CBCC5"/>
        </a:solidFill>
      </dgm:spPr>
      <dgm:t>
        <a:bodyPr/>
        <a:lstStyle/>
        <a:p>
          <a:r>
            <a:rPr lang="nl-NL" sz="1800" dirty="0"/>
            <a:t>Omzetten van een complex probleem in individuele stappen</a:t>
          </a:r>
          <a:endParaRPr lang="nl-BE" sz="1800" dirty="0"/>
        </a:p>
      </dgm:t>
    </dgm:pt>
    <dgm:pt modelId="{7E2D692C-8AE8-4164-B57C-44452048C85E}" type="parTrans" cxnId="{05920A08-F70C-4F07-AB26-E0937A69009F}">
      <dgm:prSet/>
      <dgm:spPr/>
      <dgm:t>
        <a:bodyPr/>
        <a:lstStyle/>
        <a:p>
          <a:endParaRPr lang="nl-BE"/>
        </a:p>
      </dgm:t>
    </dgm:pt>
    <dgm:pt modelId="{DED9B0AD-F7D6-4A02-947A-FC9EEEF6CC83}" type="sibTrans" cxnId="{05920A08-F70C-4F07-AB26-E0937A69009F}">
      <dgm:prSet/>
      <dgm:spPr/>
      <dgm:t>
        <a:bodyPr/>
        <a:lstStyle/>
        <a:p>
          <a:endParaRPr lang="nl-BE"/>
        </a:p>
      </dgm:t>
    </dgm:pt>
    <dgm:pt modelId="{2D210E47-4B69-43C9-AF49-D2D4A0E950E0}">
      <dgm:prSet phldrT="[Tekst]" custT="1"/>
      <dgm:spPr>
        <a:solidFill>
          <a:srgbClr val="FF5D61"/>
        </a:solidFill>
      </dgm:spPr>
      <dgm:t>
        <a:bodyPr/>
        <a:lstStyle/>
        <a:p>
          <a:r>
            <a:rPr lang="nl-NL" sz="1800" dirty="0"/>
            <a:t>Digitale tools </a:t>
          </a:r>
          <a:r>
            <a:rPr lang="nl-NL" sz="1800" b="1" dirty="0"/>
            <a:t>KUNNEN</a:t>
          </a:r>
          <a:r>
            <a:rPr lang="nl-NL" sz="1800" dirty="0"/>
            <a:t> worden ingezet</a:t>
          </a:r>
          <a:endParaRPr lang="nl-BE" sz="1800" dirty="0"/>
        </a:p>
      </dgm:t>
    </dgm:pt>
    <dgm:pt modelId="{7E5EBD47-A78B-4BAF-9A73-A827AE8CA795}" type="parTrans" cxnId="{B8913617-7E4F-4D3E-8EF4-9B9BB1402AB5}">
      <dgm:prSet/>
      <dgm:spPr/>
      <dgm:t>
        <a:bodyPr/>
        <a:lstStyle/>
        <a:p>
          <a:endParaRPr lang="nl-BE"/>
        </a:p>
      </dgm:t>
    </dgm:pt>
    <dgm:pt modelId="{A552668A-C9E5-46E2-B552-CEB90776A620}" type="sibTrans" cxnId="{B8913617-7E4F-4D3E-8EF4-9B9BB1402AB5}">
      <dgm:prSet/>
      <dgm:spPr/>
      <dgm:t>
        <a:bodyPr/>
        <a:lstStyle/>
        <a:p>
          <a:endParaRPr lang="nl-BE"/>
        </a:p>
      </dgm:t>
    </dgm:pt>
    <dgm:pt modelId="{8436528A-4366-44B8-802D-CBE83EF9F35D}">
      <dgm:prSet phldrT="[Tekst]" custScaleX="127700" custScaleY="122371"/>
      <dgm:spPr/>
      <dgm:t>
        <a:bodyPr/>
        <a:lstStyle/>
        <a:p>
          <a:endParaRPr lang="nl-BE"/>
        </a:p>
      </dgm:t>
    </dgm:pt>
    <dgm:pt modelId="{7364DFF8-038C-44F7-8049-538C229B68B9}" type="parTrans" cxnId="{7FAF2557-A3F5-41D8-A332-666FEABA585B}">
      <dgm:prSet/>
      <dgm:spPr/>
      <dgm:t>
        <a:bodyPr/>
        <a:lstStyle/>
        <a:p>
          <a:endParaRPr lang="nl-BE"/>
        </a:p>
      </dgm:t>
    </dgm:pt>
    <dgm:pt modelId="{7E701618-B8E8-4A60-8985-6F72D541E669}" type="sibTrans" cxnId="{7FAF2557-A3F5-41D8-A332-666FEABA585B}">
      <dgm:prSet/>
      <dgm:spPr/>
      <dgm:t>
        <a:bodyPr/>
        <a:lstStyle/>
        <a:p>
          <a:endParaRPr lang="nl-BE"/>
        </a:p>
      </dgm:t>
    </dgm:pt>
    <dgm:pt modelId="{0425887B-AF19-45DE-8952-FC7E5A483319}" type="pres">
      <dgm:prSet presAssocID="{F057499D-D6A1-4A13-AA69-EB8F70BC1905}" presName="Name0" presStyleCnt="0">
        <dgm:presLayoutVars>
          <dgm:chMax val="1"/>
          <dgm:chPref val="1"/>
        </dgm:presLayoutVars>
      </dgm:prSet>
      <dgm:spPr/>
    </dgm:pt>
    <dgm:pt modelId="{BF9387A2-5A41-46BA-8901-F3A102B9E8E5}" type="pres">
      <dgm:prSet presAssocID="{AC161675-B617-4467-BCA7-7BDE4E0F668E}" presName="Parent" presStyleLbl="node0" presStyleIdx="0" presStyleCnt="1">
        <dgm:presLayoutVars>
          <dgm:chMax val="5"/>
          <dgm:chPref val="5"/>
        </dgm:presLayoutVars>
      </dgm:prSet>
      <dgm:spPr/>
    </dgm:pt>
    <dgm:pt modelId="{3424A9F3-B932-43B0-BE0D-ED0F2FF0F81D}" type="pres">
      <dgm:prSet presAssocID="{AC161675-B617-4467-BCA7-7BDE4E0F668E}" presName="Accent1" presStyleLbl="node1" presStyleIdx="0" presStyleCnt="13" custLinFactNeighborX="6284" custLinFactNeighborY="-2880"/>
      <dgm:spPr>
        <a:solidFill>
          <a:srgbClr val="4CBCC5"/>
        </a:solidFill>
      </dgm:spPr>
    </dgm:pt>
    <dgm:pt modelId="{9EC55CAC-E667-416F-BAE9-412453781E65}" type="pres">
      <dgm:prSet presAssocID="{AC161675-B617-4467-BCA7-7BDE4E0F668E}" presName="Accent2" presStyleLbl="node1" presStyleIdx="1" presStyleCnt="13"/>
      <dgm:spPr>
        <a:solidFill>
          <a:srgbClr val="4CBCC5"/>
        </a:solidFill>
      </dgm:spPr>
    </dgm:pt>
    <dgm:pt modelId="{31979A3D-4BB5-4B43-BB92-E939C9216728}" type="pres">
      <dgm:prSet presAssocID="{AC161675-B617-4467-BCA7-7BDE4E0F668E}" presName="Accent3" presStyleLbl="node1" presStyleIdx="2" presStyleCnt="13"/>
      <dgm:spPr>
        <a:solidFill>
          <a:srgbClr val="952A45"/>
        </a:solidFill>
      </dgm:spPr>
    </dgm:pt>
    <dgm:pt modelId="{5122E2AF-D01B-4C2A-9834-7698BE7228A6}" type="pres">
      <dgm:prSet presAssocID="{AC161675-B617-4467-BCA7-7BDE4E0F668E}" presName="Accent4" presStyleLbl="node1" presStyleIdx="3" presStyleCnt="13"/>
      <dgm:spPr>
        <a:solidFill>
          <a:srgbClr val="952A45"/>
        </a:solidFill>
      </dgm:spPr>
    </dgm:pt>
    <dgm:pt modelId="{2F4F4A24-F3FC-44C9-B715-0F9B0F979717}" type="pres">
      <dgm:prSet presAssocID="{AC161675-B617-4467-BCA7-7BDE4E0F668E}" presName="Accent5" presStyleLbl="node1" presStyleIdx="4" presStyleCnt="13"/>
      <dgm:spPr>
        <a:solidFill>
          <a:srgbClr val="4CBCC5"/>
        </a:solidFill>
      </dgm:spPr>
    </dgm:pt>
    <dgm:pt modelId="{F192EA4F-ECC7-4071-B6B0-5DE6FE17F666}" type="pres">
      <dgm:prSet presAssocID="{AC161675-B617-4467-BCA7-7BDE4E0F668E}" presName="Accent6" presStyleLbl="node1" presStyleIdx="5" presStyleCnt="13"/>
      <dgm:spPr>
        <a:solidFill>
          <a:srgbClr val="4CBCC5"/>
        </a:solidFill>
      </dgm:spPr>
    </dgm:pt>
    <dgm:pt modelId="{204758F7-EAD1-4359-8F34-29813AB8017C}" type="pres">
      <dgm:prSet presAssocID="{C657B0A6-7F1A-469C-928A-A6DE16D0F5A9}" presName="Child1" presStyleLbl="node1" presStyleIdx="6" presStyleCnt="13" custScaleX="127700" custScaleY="122371">
        <dgm:presLayoutVars>
          <dgm:chMax val="0"/>
          <dgm:chPref val="0"/>
        </dgm:presLayoutVars>
      </dgm:prSet>
      <dgm:spPr/>
    </dgm:pt>
    <dgm:pt modelId="{1F48FB76-56BC-4CAC-8DFB-4B17961FB770}" type="pres">
      <dgm:prSet presAssocID="{C657B0A6-7F1A-469C-928A-A6DE16D0F5A9}" presName="Accent7" presStyleCnt="0"/>
      <dgm:spPr/>
    </dgm:pt>
    <dgm:pt modelId="{83B37A0F-5C14-40E4-8101-1A04D7E43BCF}" type="pres">
      <dgm:prSet presAssocID="{C657B0A6-7F1A-469C-928A-A6DE16D0F5A9}" presName="AccentHold1" presStyleLbl="node1" presStyleIdx="7" presStyleCnt="13"/>
      <dgm:spPr>
        <a:solidFill>
          <a:srgbClr val="FF5D61"/>
        </a:solidFill>
      </dgm:spPr>
    </dgm:pt>
    <dgm:pt modelId="{37B70E05-66D0-4C1B-B47C-1EAD86256694}" type="pres">
      <dgm:prSet presAssocID="{C657B0A6-7F1A-469C-928A-A6DE16D0F5A9}" presName="Accent8" presStyleCnt="0"/>
      <dgm:spPr/>
    </dgm:pt>
    <dgm:pt modelId="{05A894E2-476F-480C-BD2C-2D71A700DB62}" type="pres">
      <dgm:prSet presAssocID="{C657B0A6-7F1A-469C-928A-A6DE16D0F5A9}" presName="AccentHold2" presStyleLbl="node1" presStyleIdx="8" presStyleCnt="13" custLinFactNeighborY="-3477"/>
      <dgm:spPr>
        <a:solidFill>
          <a:srgbClr val="FF5D61"/>
        </a:solidFill>
      </dgm:spPr>
    </dgm:pt>
    <dgm:pt modelId="{115C328C-F93F-4274-A2A6-9D22D9928ACE}" type="pres">
      <dgm:prSet presAssocID="{2D210E47-4B69-43C9-AF49-D2D4A0E950E0}" presName="Child2" presStyleLbl="node1" presStyleIdx="9" presStyleCnt="13" custScaleX="138851" custScaleY="136132">
        <dgm:presLayoutVars>
          <dgm:chMax val="0"/>
          <dgm:chPref val="0"/>
        </dgm:presLayoutVars>
      </dgm:prSet>
      <dgm:spPr/>
    </dgm:pt>
    <dgm:pt modelId="{DF1187E6-4CED-4949-AF2C-7D5B4C5F9713}" type="pres">
      <dgm:prSet presAssocID="{2D210E47-4B69-43C9-AF49-D2D4A0E950E0}" presName="Accent9" presStyleCnt="0"/>
      <dgm:spPr/>
    </dgm:pt>
    <dgm:pt modelId="{0025E6AE-731E-455A-A75F-733DA2825032}" type="pres">
      <dgm:prSet presAssocID="{2D210E47-4B69-43C9-AF49-D2D4A0E950E0}" presName="AccentHold1" presStyleLbl="node1" presStyleIdx="10" presStyleCnt="13"/>
      <dgm:spPr>
        <a:solidFill>
          <a:srgbClr val="FF5D61"/>
        </a:solidFill>
      </dgm:spPr>
    </dgm:pt>
    <dgm:pt modelId="{927F8189-C7B1-4244-B1F5-453F8493BA3C}" type="pres">
      <dgm:prSet presAssocID="{2D210E47-4B69-43C9-AF49-D2D4A0E950E0}" presName="Accent10" presStyleCnt="0"/>
      <dgm:spPr/>
    </dgm:pt>
    <dgm:pt modelId="{D410DF11-1FC4-48B2-BEC8-546D00F986C9}" type="pres">
      <dgm:prSet presAssocID="{2D210E47-4B69-43C9-AF49-D2D4A0E950E0}" presName="AccentHold2" presStyleLbl="node1" presStyleIdx="11" presStyleCnt="13"/>
      <dgm:spPr>
        <a:solidFill>
          <a:srgbClr val="952A45"/>
        </a:solidFill>
      </dgm:spPr>
    </dgm:pt>
    <dgm:pt modelId="{AB4BDC64-9EB9-44BB-8AA0-F7C3F9390038}" type="pres">
      <dgm:prSet presAssocID="{2D210E47-4B69-43C9-AF49-D2D4A0E950E0}" presName="Accent11" presStyleCnt="0"/>
      <dgm:spPr/>
    </dgm:pt>
    <dgm:pt modelId="{2415A2AC-DEB6-4822-B5CB-0EBC791332E4}" type="pres">
      <dgm:prSet presAssocID="{2D210E47-4B69-43C9-AF49-D2D4A0E950E0}" presName="AccentHold3" presStyleLbl="node1" presStyleIdx="12" presStyleCnt="13" custLinFactNeighborX="-4335" custLinFactNeighborY="-31794"/>
      <dgm:spPr>
        <a:solidFill>
          <a:srgbClr val="FF5D61"/>
        </a:solidFill>
      </dgm:spPr>
    </dgm:pt>
  </dgm:ptLst>
  <dgm:cxnLst>
    <dgm:cxn modelId="{05920A08-F70C-4F07-AB26-E0937A69009F}" srcId="{AC161675-B617-4467-BCA7-7BDE4E0F668E}" destId="{C657B0A6-7F1A-469C-928A-A6DE16D0F5A9}" srcOrd="0" destOrd="0" parTransId="{7E2D692C-8AE8-4164-B57C-44452048C85E}" sibTransId="{DED9B0AD-F7D6-4A02-947A-FC9EEEF6CC83}"/>
    <dgm:cxn modelId="{B8913617-7E4F-4D3E-8EF4-9B9BB1402AB5}" srcId="{AC161675-B617-4467-BCA7-7BDE4E0F668E}" destId="{2D210E47-4B69-43C9-AF49-D2D4A0E950E0}" srcOrd="1" destOrd="0" parTransId="{7E5EBD47-A78B-4BAF-9A73-A827AE8CA795}" sibTransId="{A552668A-C9E5-46E2-B552-CEB90776A620}"/>
    <dgm:cxn modelId="{4DB46748-EE20-4D55-9197-278316774188}" srcId="{F057499D-D6A1-4A13-AA69-EB8F70BC1905}" destId="{AC161675-B617-4467-BCA7-7BDE4E0F668E}" srcOrd="0" destOrd="0" parTransId="{65DFED10-3495-426B-9E87-31806A4A12F6}" sibTransId="{2A073B2E-7995-49E1-B07A-6A9A8D24ED79}"/>
    <dgm:cxn modelId="{7FAF2557-A3F5-41D8-A332-666FEABA585B}" srcId="{F057499D-D6A1-4A13-AA69-EB8F70BC1905}" destId="{8436528A-4366-44B8-802D-CBE83EF9F35D}" srcOrd="1" destOrd="0" parTransId="{7364DFF8-038C-44F7-8049-538C229B68B9}" sibTransId="{7E701618-B8E8-4A60-8985-6F72D541E669}"/>
    <dgm:cxn modelId="{140CB65D-B347-4C36-AAA3-036226C5DF9C}" type="presOf" srcId="{AC161675-B617-4467-BCA7-7BDE4E0F668E}" destId="{BF9387A2-5A41-46BA-8901-F3A102B9E8E5}" srcOrd="0" destOrd="0" presId="urn:microsoft.com/office/officeart/2009/3/layout/CircleRelationship"/>
    <dgm:cxn modelId="{E610A993-1080-4055-A29E-8F239543C215}" type="presOf" srcId="{F057499D-D6A1-4A13-AA69-EB8F70BC1905}" destId="{0425887B-AF19-45DE-8952-FC7E5A483319}" srcOrd="0" destOrd="0" presId="urn:microsoft.com/office/officeart/2009/3/layout/CircleRelationship"/>
    <dgm:cxn modelId="{4348EF9F-9F95-49E5-9FCE-3AC46B6D14DA}" type="presOf" srcId="{2D210E47-4B69-43C9-AF49-D2D4A0E950E0}" destId="{115C328C-F93F-4274-A2A6-9D22D9928ACE}" srcOrd="0" destOrd="0" presId="urn:microsoft.com/office/officeart/2009/3/layout/CircleRelationship"/>
    <dgm:cxn modelId="{F1ABD9AE-69A6-4BD2-9D9B-64871F0A00F7}" type="presOf" srcId="{C657B0A6-7F1A-469C-928A-A6DE16D0F5A9}" destId="{204758F7-EAD1-4359-8F34-29813AB8017C}" srcOrd="0" destOrd="0" presId="urn:microsoft.com/office/officeart/2009/3/layout/CircleRelationship"/>
    <dgm:cxn modelId="{67966D17-1803-496C-B4DC-6061A95768E2}" type="presParOf" srcId="{0425887B-AF19-45DE-8952-FC7E5A483319}" destId="{BF9387A2-5A41-46BA-8901-F3A102B9E8E5}" srcOrd="0" destOrd="0" presId="urn:microsoft.com/office/officeart/2009/3/layout/CircleRelationship"/>
    <dgm:cxn modelId="{6629236C-6B3C-44E9-AFF3-50AC1BAFAC97}" type="presParOf" srcId="{0425887B-AF19-45DE-8952-FC7E5A483319}" destId="{3424A9F3-B932-43B0-BE0D-ED0F2FF0F81D}" srcOrd="1" destOrd="0" presId="urn:microsoft.com/office/officeart/2009/3/layout/CircleRelationship"/>
    <dgm:cxn modelId="{536220BD-B95C-4AF9-A11E-7B4F7B04AF51}" type="presParOf" srcId="{0425887B-AF19-45DE-8952-FC7E5A483319}" destId="{9EC55CAC-E667-416F-BAE9-412453781E65}" srcOrd="2" destOrd="0" presId="urn:microsoft.com/office/officeart/2009/3/layout/CircleRelationship"/>
    <dgm:cxn modelId="{B83925C0-BCF5-44C8-84B0-C699436CEBB3}" type="presParOf" srcId="{0425887B-AF19-45DE-8952-FC7E5A483319}" destId="{31979A3D-4BB5-4B43-BB92-E939C9216728}" srcOrd="3" destOrd="0" presId="urn:microsoft.com/office/officeart/2009/3/layout/CircleRelationship"/>
    <dgm:cxn modelId="{8F300A5B-831B-4D88-98DE-16BF9F99C5B7}" type="presParOf" srcId="{0425887B-AF19-45DE-8952-FC7E5A483319}" destId="{5122E2AF-D01B-4C2A-9834-7698BE7228A6}" srcOrd="4" destOrd="0" presId="urn:microsoft.com/office/officeart/2009/3/layout/CircleRelationship"/>
    <dgm:cxn modelId="{A9463479-BB8B-403B-9BA2-1A0AF5391033}" type="presParOf" srcId="{0425887B-AF19-45DE-8952-FC7E5A483319}" destId="{2F4F4A24-F3FC-44C9-B715-0F9B0F979717}" srcOrd="5" destOrd="0" presId="urn:microsoft.com/office/officeart/2009/3/layout/CircleRelationship"/>
    <dgm:cxn modelId="{1EF903E4-3239-459A-8587-AE6892EFB415}" type="presParOf" srcId="{0425887B-AF19-45DE-8952-FC7E5A483319}" destId="{F192EA4F-ECC7-4071-B6B0-5DE6FE17F666}" srcOrd="6" destOrd="0" presId="urn:microsoft.com/office/officeart/2009/3/layout/CircleRelationship"/>
    <dgm:cxn modelId="{A25B570E-D992-4E53-8781-00562D9C37A9}" type="presParOf" srcId="{0425887B-AF19-45DE-8952-FC7E5A483319}" destId="{204758F7-EAD1-4359-8F34-29813AB8017C}" srcOrd="7" destOrd="0" presId="urn:microsoft.com/office/officeart/2009/3/layout/CircleRelationship"/>
    <dgm:cxn modelId="{227A56D7-28E3-4AF7-AC5C-6520108DBA80}" type="presParOf" srcId="{0425887B-AF19-45DE-8952-FC7E5A483319}" destId="{1F48FB76-56BC-4CAC-8DFB-4B17961FB770}" srcOrd="8" destOrd="0" presId="urn:microsoft.com/office/officeart/2009/3/layout/CircleRelationship"/>
    <dgm:cxn modelId="{421B643B-39D6-4354-8AE2-B583A3019442}" type="presParOf" srcId="{1F48FB76-56BC-4CAC-8DFB-4B17961FB770}" destId="{83B37A0F-5C14-40E4-8101-1A04D7E43BCF}" srcOrd="0" destOrd="0" presId="urn:microsoft.com/office/officeart/2009/3/layout/CircleRelationship"/>
    <dgm:cxn modelId="{F294B6AC-7213-4175-9DFD-292E61D3857A}" type="presParOf" srcId="{0425887B-AF19-45DE-8952-FC7E5A483319}" destId="{37B70E05-66D0-4C1B-B47C-1EAD86256694}" srcOrd="9" destOrd="0" presId="urn:microsoft.com/office/officeart/2009/3/layout/CircleRelationship"/>
    <dgm:cxn modelId="{90B130AB-B90F-4D80-A148-2F8EBFAE2716}" type="presParOf" srcId="{37B70E05-66D0-4C1B-B47C-1EAD86256694}" destId="{05A894E2-476F-480C-BD2C-2D71A700DB62}" srcOrd="0" destOrd="0" presId="urn:microsoft.com/office/officeart/2009/3/layout/CircleRelationship"/>
    <dgm:cxn modelId="{B10E9D05-D927-427D-9D19-8094E13CA68C}" type="presParOf" srcId="{0425887B-AF19-45DE-8952-FC7E5A483319}" destId="{115C328C-F93F-4274-A2A6-9D22D9928ACE}" srcOrd="10" destOrd="0" presId="urn:microsoft.com/office/officeart/2009/3/layout/CircleRelationship"/>
    <dgm:cxn modelId="{8C188E83-8A0D-44BF-A90F-FF5B7D0DE35D}" type="presParOf" srcId="{0425887B-AF19-45DE-8952-FC7E5A483319}" destId="{DF1187E6-4CED-4949-AF2C-7D5B4C5F9713}" srcOrd="11" destOrd="0" presId="urn:microsoft.com/office/officeart/2009/3/layout/CircleRelationship"/>
    <dgm:cxn modelId="{04D1B7F1-2A6D-4E68-9214-716232205006}" type="presParOf" srcId="{DF1187E6-4CED-4949-AF2C-7D5B4C5F9713}" destId="{0025E6AE-731E-455A-A75F-733DA2825032}" srcOrd="0" destOrd="0" presId="urn:microsoft.com/office/officeart/2009/3/layout/CircleRelationship"/>
    <dgm:cxn modelId="{24784F4F-DD42-4B34-AEF0-4F6D8EE4D577}" type="presParOf" srcId="{0425887B-AF19-45DE-8952-FC7E5A483319}" destId="{927F8189-C7B1-4244-B1F5-453F8493BA3C}" srcOrd="12" destOrd="0" presId="urn:microsoft.com/office/officeart/2009/3/layout/CircleRelationship"/>
    <dgm:cxn modelId="{9238FEBD-C45A-4372-8DE2-3E004B2ABFDE}" type="presParOf" srcId="{927F8189-C7B1-4244-B1F5-453F8493BA3C}" destId="{D410DF11-1FC4-48B2-BEC8-546D00F986C9}" srcOrd="0" destOrd="0" presId="urn:microsoft.com/office/officeart/2009/3/layout/CircleRelationship"/>
    <dgm:cxn modelId="{00504811-ECBC-4DA6-81A1-AB5310D80520}" type="presParOf" srcId="{0425887B-AF19-45DE-8952-FC7E5A483319}" destId="{AB4BDC64-9EB9-44BB-8AA0-F7C3F9390038}" srcOrd="13" destOrd="0" presId="urn:microsoft.com/office/officeart/2009/3/layout/CircleRelationship"/>
    <dgm:cxn modelId="{E104BED1-93CE-4A4A-994A-D4CD64331F6A}" type="presParOf" srcId="{AB4BDC64-9EB9-44BB-8AA0-F7C3F9390038}" destId="{2415A2AC-DEB6-4822-B5CB-0EBC791332E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57499D-D6A1-4A13-AA69-EB8F70BC1905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nl-BE"/>
        </a:p>
      </dgm:t>
    </dgm:pt>
    <dgm:pt modelId="{AC161675-B617-4467-BCA7-7BDE4E0F668E}">
      <dgm:prSet phldrT="[Tekst]" custT="1"/>
      <dgm:spPr>
        <a:solidFill>
          <a:srgbClr val="952A45"/>
        </a:solidFill>
      </dgm:spPr>
      <dgm:t>
        <a:bodyPr/>
        <a:lstStyle/>
        <a:p>
          <a:r>
            <a:rPr lang="nl-NL" sz="1200" dirty="0"/>
            <a:t>Problemen oplossen m.b.v. ICT of inzicht in ICT</a:t>
          </a:r>
          <a:endParaRPr lang="nl-BE" sz="1200" dirty="0"/>
        </a:p>
      </dgm:t>
    </dgm:pt>
    <dgm:pt modelId="{65DFED10-3495-426B-9E87-31806A4A12F6}" type="parTrans" cxnId="{4DB46748-EE20-4D55-9197-278316774188}">
      <dgm:prSet/>
      <dgm:spPr/>
      <dgm:t>
        <a:bodyPr/>
        <a:lstStyle/>
        <a:p>
          <a:endParaRPr lang="nl-BE" sz="1050"/>
        </a:p>
      </dgm:t>
    </dgm:pt>
    <dgm:pt modelId="{2A073B2E-7995-49E1-B07A-6A9A8D24ED79}" type="sibTrans" cxnId="{4DB46748-EE20-4D55-9197-278316774188}">
      <dgm:prSet/>
      <dgm:spPr/>
      <dgm:t>
        <a:bodyPr/>
        <a:lstStyle/>
        <a:p>
          <a:endParaRPr lang="nl-BE" sz="1050"/>
        </a:p>
      </dgm:t>
    </dgm:pt>
    <dgm:pt modelId="{C657B0A6-7F1A-469C-928A-A6DE16D0F5A9}">
      <dgm:prSet phldrT="[Tekst]" custT="1"/>
      <dgm:spPr>
        <a:solidFill>
          <a:srgbClr val="4CBCC5"/>
        </a:solidFill>
      </dgm:spPr>
      <dgm:t>
        <a:bodyPr/>
        <a:lstStyle/>
        <a:p>
          <a:r>
            <a:rPr lang="nl-NL" sz="1050" dirty="0"/>
            <a:t>Omzetten van een complex probleem in individuele stappen</a:t>
          </a:r>
          <a:endParaRPr lang="nl-BE" sz="1050" dirty="0"/>
        </a:p>
      </dgm:t>
    </dgm:pt>
    <dgm:pt modelId="{7E2D692C-8AE8-4164-B57C-44452048C85E}" type="parTrans" cxnId="{05920A08-F70C-4F07-AB26-E0937A69009F}">
      <dgm:prSet/>
      <dgm:spPr/>
      <dgm:t>
        <a:bodyPr/>
        <a:lstStyle/>
        <a:p>
          <a:endParaRPr lang="nl-BE" sz="1050"/>
        </a:p>
      </dgm:t>
    </dgm:pt>
    <dgm:pt modelId="{DED9B0AD-F7D6-4A02-947A-FC9EEEF6CC83}" type="sibTrans" cxnId="{05920A08-F70C-4F07-AB26-E0937A69009F}">
      <dgm:prSet/>
      <dgm:spPr/>
      <dgm:t>
        <a:bodyPr/>
        <a:lstStyle/>
        <a:p>
          <a:endParaRPr lang="nl-BE" sz="1050"/>
        </a:p>
      </dgm:t>
    </dgm:pt>
    <dgm:pt modelId="{2D210E47-4B69-43C9-AF49-D2D4A0E950E0}">
      <dgm:prSet phldrT="[Tekst]" custT="1"/>
      <dgm:spPr>
        <a:solidFill>
          <a:srgbClr val="FF5D61"/>
        </a:solidFill>
      </dgm:spPr>
      <dgm:t>
        <a:bodyPr/>
        <a:lstStyle/>
        <a:p>
          <a:r>
            <a:rPr lang="nl-NL" sz="1050" dirty="0"/>
            <a:t>Digitale tools </a:t>
          </a:r>
          <a:r>
            <a:rPr lang="nl-NL" sz="1050" b="1" dirty="0"/>
            <a:t>KUNNEN</a:t>
          </a:r>
          <a:r>
            <a:rPr lang="nl-NL" sz="1050" dirty="0"/>
            <a:t> worden ingezet</a:t>
          </a:r>
          <a:endParaRPr lang="nl-BE" sz="1050" dirty="0"/>
        </a:p>
      </dgm:t>
    </dgm:pt>
    <dgm:pt modelId="{7E5EBD47-A78B-4BAF-9A73-A827AE8CA795}" type="parTrans" cxnId="{B8913617-7E4F-4D3E-8EF4-9B9BB1402AB5}">
      <dgm:prSet/>
      <dgm:spPr/>
      <dgm:t>
        <a:bodyPr/>
        <a:lstStyle/>
        <a:p>
          <a:endParaRPr lang="nl-BE" sz="1050"/>
        </a:p>
      </dgm:t>
    </dgm:pt>
    <dgm:pt modelId="{A552668A-C9E5-46E2-B552-CEB90776A620}" type="sibTrans" cxnId="{B8913617-7E4F-4D3E-8EF4-9B9BB1402AB5}">
      <dgm:prSet/>
      <dgm:spPr/>
      <dgm:t>
        <a:bodyPr/>
        <a:lstStyle/>
        <a:p>
          <a:endParaRPr lang="nl-BE" sz="1050"/>
        </a:p>
      </dgm:t>
    </dgm:pt>
    <dgm:pt modelId="{8436528A-4366-44B8-802D-CBE83EF9F35D}">
      <dgm:prSet phldrT="[Tekst]" custScaleX="127700" custScaleY="122371"/>
      <dgm:spPr/>
      <dgm:t>
        <a:bodyPr/>
        <a:lstStyle/>
        <a:p>
          <a:endParaRPr lang="nl-BE" sz="1050"/>
        </a:p>
      </dgm:t>
    </dgm:pt>
    <dgm:pt modelId="{7364DFF8-038C-44F7-8049-538C229B68B9}" type="parTrans" cxnId="{7FAF2557-A3F5-41D8-A332-666FEABA585B}">
      <dgm:prSet/>
      <dgm:spPr/>
      <dgm:t>
        <a:bodyPr/>
        <a:lstStyle/>
        <a:p>
          <a:endParaRPr lang="nl-BE" sz="1050"/>
        </a:p>
      </dgm:t>
    </dgm:pt>
    <dgm:pt modelId="{7E701618-B8E8-4A60-8985-6F72D541E669}" type="sibTrans" cxnId="{7FAF2557-A3F5-41D8-A332-666FEABA585B}">
      <dgm:prSet/>
      <dgm:spPr/>
      <dgm:t>
        <a:bodyPr/>
        <a:lstStyle/>
        <a:p>
          <a:endParaRPr lang="nl-BE" sz="1050"/>
        </a:p>
      </dgm:t>
    </dgm:pt>
    <dgm:pt modelId="{0425887B-AF19-45DE-8952-FC7E5A483319}" type="pres">
      <dgm:prSet presAssocID="{F057499D-D6A1-4A13-AA69-EB8F70BC1905}" presName="Name0" presStyleCnt="0">
        <dgm:presLayoutVars>
          <dgm:chMax val="1"/>
          <dgm:chPref val="1"/>
        </dgm:presLayoutVars>
      </dgm:prSet>
      <dgm:spPr/>
    </dgm:pt>
    <dgm:pt modelId="{BF9387A2-5A41-46BA-8901-F3A102B9E8E5}" type="pres">
      <dgm:prSet presAssocID="{AC161675-B617-4467-BCA7-7BDE4E0F668E}" presName="Parent" presStyleLbl="node0" presStyleIdx="0" presStyleCnt="1">
        <dgm:presLayoutVars>
          <dgm:chMax val="5"/>
          <dgm:chPref val="5"/>
        </dgm:presLayoutVars>
      </dgm:prSet>
      <dgm:spPr/>
    </dgm:pt>
    <dgm:pt modelId="{3424A9F3-B932-43B0-BE0D-ED0F2FF0F81D}" type="pres">
      <dgm:prSet presAssocID="{AC161675-B617-4467-BCA7-7BDE4E0F668E}" presName="Accent1" presStyleLbl="node1" presStyleIdx="0" presStyleCnt="13" custLinFactNeighborX="6284" custLinFactNeighborY="-2880"/>
      <dgm:spPr>
        <a:solidFill>
          <a:srgbClr val="4CBCC5"/>
        </a:solidFill>
      </dgm:spPr>
    </dgm:pt>
    <dgm:pt modelId="{9EC55CAC-E667-416F-BAE9-412453781E65}" type="pres">
      <dgm:prSet presAssocID="{AC161675-B617-4467-BCA7-7BDE4E0F668E}" presName="Accent2" presStyleLbl="node1" presStyleIdx="1" presStyleCnt="13"/>
      <dgm:spPr>
        <a:solidFill>
          <a:srgbClr val="4CBCC5"/>
        </a:solidFill>
      </dgm:spPr>
    </dgm:pt>
    <dgm:pt modelId="{31979A3D-4BB5-4B43-BB92-E939C9216728}" type="pres">
      <dgm:prSet presAssocID="{AC161675-B617-4467-BCA7-7BDE4E0F668E}" presName="Accent3" presStyleLbl="node1" presStyleIdx="2" presStyleCnt="13"/>
      <dgm:spPr>
        <a:solidFill>
          <a:srgbClr val="952A45"/>
        </a:solidFill>
      </dgm:spPr>
    </dgm:pt>
    <dgm:pt modelId="{5122E2AF-D01B-4C2A-9834-7698BE7228A6}" type="pres">
      <dgm:prSet presAssocID="{AC161675-B617-4467-BCA7-7BDE4E0F668E}" presName="Accent4" presStyleLbl="node1" presStyleIdx="3" presStyleCnt="13"/>
      <dgm:spPr>
        <a:solidFill>
          <a:srgbClr val="952A45"/>
        </a:solidFill>
      </dgm:spPr>
    </dgm:pt>
    <dgm:pt modelId="{2F4F4A24-F3FC-44C9-B715-0F9B0F979717}" type="pres">
      <dgm:prSet presAssocID="{AC161675-B617-4467-BCA7-7BDE4E0F668E}" presName="Accent5" presStyleLbl="node1" presStyleIdx="4" presStyleCnt="13"/>
      <dgm:spPr>
        <a:solidFill>
          <a:srgbClr val="4CBCC5"/>
        </a:solidFill>
      </dgm:spPr>
    </dgm:pt>
    <dgm:pt modelId="{F192EA4F-ECC7-4071-B6B0-5DE6FE17F666}" type="pres">
      <dgm:prSet presAssocID="{AC161675-B617-4467-BCA7-7BDE4E0F668E}" presName="Accent6" presStyleLbl="node1" presStyleIdx="5" presStyleCnt="13"/>
      <dgm:spPr>
        <a:solidFill>
          <a:srgbClr val="4CBCC5"/>
        </a:solidFill>
      </dgm:spPr>
    </dgm:pt>
    <dgm:pt modelId="{204758F7-EAD1-4359-8F34-29813AB8017C}" type="pres">
      <dgm:prSet presAssocID="{C657B0A6-7F1A-469C-928A-A6DE16D0F5A9}" presName="Child1" presStyleLbl="node1" presStyleIdx="6" presStyleCnt="13" custScaleX="127700" custScaleY="122371">
        <dgm:presLayoutVars>
          <dgm:chMax val="0"/>
          <dgm:chPref val="0"/>
        </dgm:presLayoutVars>
      </dgm:prSet>
      <dgm:spPr/>
    </dgm:pt>
    <dgm:pt modelId="{1F48FB76-56BC-4CAC-8DFB-4B17961FB770}" type="pres">
      <dgm:prSet presAssocID="{C657B0A6-7F1A-469C-928A-A6DE16D0F5A9}" presName="Accent7" presStyleCnt="0"/>
      <dgm:spPr/>
    </dgm:pt>
    <dgm:pt modelId="{83B37A0F-5C14-40E4-8101-1A04D7E43BCF}" type="pres">
      <dgm:prSet presAssocID="{C657B0A6-7F1A-469C-928A-A6DE16D0F5A9}" presName="AccentHold1" presStyleLbl="node1" presStyleIdx="7" presStyleCnt="13"/>
      <dgm:spPr>
        <a:solidFill>
          <a:srgbClr val="FF5D61"/>
        </a:solidFill>
      </dgm:spPr>
    </dgm:pt>
    <dgm:pt modelId="{37B70E05-66D0-4C1B-B47C-1EAD86256694}" type="pres">
      <dgm:prSet presAssocID="{C657B0A6-7F1A-469C-928A-A6DE16D0F5A9}" presName="Accent8" presStyleCnt="0"/>
      <dgm:spPr/>
    </dgm:pt>
    <dgm:pt modelId="{05A894E2-476F-480C-BD2C-2D71A700DB62}" type="pres">
      <dgm:prSet presAssocID="{C657B0A6-7F1A-469C-928A-A6DE16D0F5A9}" presName="AccentHold2" presStyleLbl="node1" presStyleIdx="8" presStyleCnt="13" custLinFactNeighborY="-3477"/>
      <dgm:spPr>
        <a:solidFill>
          <a:srgbClr val="FF5D61"/>
        </a:solidFill>
      </dgm:spPr>
    </dgm:pt>
    <dgm:pt modelId="{115C328C-F93F-4274-A2A6-9D22D9928ACE}" type="pres">
      <dgm:prSet presAssocID="{2D210E47-4B69-43C9-AF49-D2D4A0E950E0}" presName="Child2" presStyleLbl="node1" presStyleIdx="9" presStyleCnt="13" custScaleX="138851" custScaleY="136132">
        <dgm:presLayoutVars>
          <dgm:chMax val="0"/>
          <dgm:chPref val="0"/>
        </dgm:presLayoutVars>
      </dgm:prSet>
      <dgm:spPr/>
    </dgm:pt>
    <dgm:pt modelId="{DF1187E6-4CED-4949-AF2C-7D5B4C5F9713}" type="pres">
      <dgm:prSet presAssocID="{2D210E47-4B69-43C9-AF49-D2D4A0E950E0}" presName="Accent9" presStyleCnt="0"/>
      <dgm:spPr/>
    </dgm:pt>
    <dgm:pt modelId="{0025E6AE-731E-455A-A75F-733DA2825032}" type="pres">
      <dgm:prSet presAssocID="{2D210E47-4B69-43C9-AF49-D2D4A0E950E0}" presName="AccentHold1" presStyleLbl="node1" presStyleIdx="10" presStyleCnt="13"/>
      <dgm:spPr>
        <a:solidFill>
          <a:srgbClr val="FF5D61"/>
        </a:solidFill>
      </dgm:spPr>
    </dgm:pt>
    <dgm:pt modelId="{927F8189-C7B1-4244-B1F5-453F8493BA3C}" type="pres">
      <dgm:prSet presAssocID="{2D210E47-4B69-43C9-AF49-D2D4A0E950E0}" presName="Accent10" presStyleCnt="0"/>
      <dgm:spPr/>
    </dgm:pt>
    <dgm:pt modelId="{D410DF11-1FC4-48B2-BEC8-546D00F986C9}" type="pres">
      <dgm:prSet presAssocID="{2D210E47-4B69-43C9-AF49-D2D4A0E950E0}" presName="AccentHold2" presStyleLbl="node1" presStyleIdx="11" presStyleCnt="13"/>
      <dgm:spPr>
        <a:solidFill>
          <a:srgbClr val="952A45"/>
        </a:solidFill>
      </dgm:spPr>
    </dgm:pt>
    <dgm:pt modelId="{AB4BDC64-9EB9-44BB-8AA0-F7C3F9390038}" type="pres">
      <dgm:prSet presAssocID="{2D210E47-4B69-43C9-AF49-D2D4A0E950E0}" presName="Accent11" presStyleCnt="0"/>
      <dgm:spPr/>
    </dgm:pt>
    <dgm:pt modelId="{2415A2AC-DEB6-4822-B5CB-0EBC791332E4}" type="pres">
      <dgm:prSet presAssocID="{2D210E47-4B69-43C9-AF49-D2D4A0E950E0}" presName="AccentHold3" presStyleLbl="node1" presStyleIdx="12" presStyleCnt="13" custLinFactNeighborX="-4335" custLinFactNeighborY="-31794"/>
      <dgm:spPr>
        <a:solidFill>
          <a:srgbClr val="FF5D61"/>
        </a:solidFill>
      </dgm:spPr>
    </dgm:pt>
  </dgm:ptLst>
  <dgm:cxnLst>
    <dgm:cxn modelId="{05920A08-F70C-4F07-AB26-E0937A69009F}" srcId="{AC161675-B617-4467-BCA7-7BDE4E0F668E}" destId="{C657B0A6-7F1A-469C-928A-A6DE16D0F5A9}" srcOrd="0" destOrd="0" parTransId="{7E2D692C-8AE8-4164-B57C-44452048C85E}" sibTransId="{DED9B0AD-F7D6-4A02-947A-FC9EEEF6CC83}"/>
    <dgm:cxn modelId="{B8913617-7E4F-4D3E-8EF4-9B9BB1402AB5}" srcId="{AC161675-B617-4467-BCA7-7BDE4E0F668E}" destId="{2D210E47-4B69-43C9-AF49-D2D4A0E950E0}" srcOrd="1" destOrd="0" parTransId="{7E5EBD47-A78B-4BAF-9A73-A827AE8CA795}" sibTransId="{A552668A-C9E5-46E2-B552-CEB90776A620}"/>
    <dgm:cxn modelId="{4DB46748-EE20-4D55-9197-278316774188}" srcId="{F057499D-D6A1-4A13-AA69-EB8F70BC1905}" destId="{AC161675-B617-4467-BCA7-7BDE4E0F668E}" srcOrd="0" destOrd="0" parTransId="{65DFED10-3495-426B-9E87-31806A4A12F6}" sibTransId="{2A073B2E-7995-49E1-B07A-6A9A8D24ED79}"/>
    <dgm:cxn modelId="{7FAF2557-A3F5-41D8-A332-666FEABA585B}" srcId="{F057499D-D6A1-4A13-AA69-EB8F70BC1905}" destId="{8436528A-4366-44B8-802D-CBE83EF9F35D}" srcOrd="1" destOrd="0" parTransId="{7364DFF8-038C-44F7-8049-538C229B68B9}" sibTransId="{7E701618-B8E8-4A60-8985-6F72D541E669}"/>
    <dgm:cxn modelId="{140CB65D-B347-4C36-AAA3-036226C5DF9C}" type="presOf" srcId="{AC161675-B617-4467-BCA7-7BDE4E0F668E}" destId="{BF9387A2-5A41-46BA-8901-F3A102B9E8E5}" srcOrd="0" destOrd="0" presId="urn:microsoft.com/office/officeart/2009/3/layout/CircleRelationship"/>
    <dgm:cxn modelId="{E610A993-1080-4055-A29E-8F239543C215}" type="presOf" srcId="{F057499D-D6A1-4A13-AA69-EB8F70BC1905}" destId="{0425887B-AF19-45DE-8952-FC7E5A483319}" srcOrd="0" destOrd="0" presId="urn:microsoft.com/office/officeart/2009/3/layout/CircleRelationship"/>
    <dgm:cxn modelId="{4348EF9F-9F95-49E5-9FCE-3AC46B6D14DA}" type="presOf" srcId="{2D210E47-4B69-43C9-AF49-D2D4A0E950E0}" destId="{115C328C-F93F-4274-A2A6-9D22D9928ACE}" srcOrd="0" destOrd="0" presId="urn:microsoft.com/office/officeart/2009/3/layout/CircleRelationship"/>
    <dgm:cxn modelId="{F1ABD9AE-69A6-4BD2-9D9B-64871F0A00F7}" type="presOf" srcId="{C657B0A6-7F1A-469C-928A-A6DE16D0F5A9}" destId="{204758F7-EAD1-4359-8F34-29813AB8017C}" srcOrd="0" destOrd="0" presId="urn:microsoft.com/office/officeart/2009/3/layout/CircleRelationship"/>
    <dgm:cxn modelId="{67966D17-1803-496C-B4DC-6061A95768E2}" type="presParOf" srcId="{0425887B-AF19-45DE-8952-FC7E5A483319}" destId="{BF9387A2-5A41-46BA-8901-F3A102B9E8E5}" srcOrd="0" destOrd="0" presId="urn:microsoft.com/office/officeart/2009/3/layout/CircleRelationship"/>
    <dgm:cxn modelId="{6629236C-6B3C-44E9-AFF3-50AC1BAFAC97}" type="presParOf" srcId="{0425887B-AF19-45DE-8952-FC7E5A483319}" destId="{3424A9F3-B932-43B0-BE0D-ED0F2FF0F81D}" srcOrd="1" destOrd="0" presId="urn:microsoft.com/office/officeart/2009/3/layout/CircleRelationship"/>
    <dgm:cxn modelId="{536220BD-B95C-4AF9-A11E-7B4F7B04AF51}" type="presParOf" srcId="{0425887B-AF19-45DE-8952-FC7E5A483319}" destId="{9EC55CAC-E667-416F-BAE9-412453781E65}" srcOrd="2" destOrd="0" presId="urn:microsoft.com/office/officeart/2009/3/layout/CircleRelationship"/>
    <dgm:cxn modelId="{B83925C0-BCF5-44C8-84B0-C699436CEBB3}" type="presParOf" srcId="{0425887B-AF19-45DE-8952-FC7E5A483319}" destId="{31979A3D-4BB5-4B43-BB92-E939C9216728}" srcOrd="3" destOrd="0" presId="urn:microsoft.com/office/officeart/2009/3/layout/CircleRelationship"/>
    <dgm:cxn modelId="{8F300A5B-831B-4D88-98DE-16BF9F99C5B7}" type="presParOf" srcId="{0425887B-AF19-45DE-8952-FC7E5A483319}" destId="{5122E2AF-D01B-4C2A-9834-7698BE7228A6}" srcOrd="4" destOrd="0" presId="urn:microsoft.com/office/officeart/2009/3/layout/CircleRelationship"/>
    <dgm:cxn modelId="{A9463479-BB8B-403B-9BA2-1A0AF5391033}" type="presParOf" srcId="{0425887B-AF19-45DE-8952-FC7E5A483319}" destId="{2F4F4A24-F3FC-44C9-B715-0F9B0F979717}" srcOrd="5" destOrd="0" presId="urn:microsoft.com/office/officeart/2009/3/layout/CircleRelationship"/>
    <dgm:cxn modelId="{1EF903E4-3239-459A-8587-AE6892EFB415}" type="presParOf" srcId="{0425887B-AF19-45DE-8952-FC7E5A483319}" destId="{F192EA4F-ECC7-4071-B6B0-5DE6FE17F666}" srcOrd="6" destOrd="0" presId="urn:microsoft.com/office/officeart/2009/3/layout/CircleRelationship"/>
    <dgm:cxn modelId="{A25B570E-D992-4E53-8781-00562D9C37A9}" type="presParOf" srcId="{0425887B-AF19-45DE-8952-FC7E5A483319}" destId="{204758F7-EAD1-4359-8F34-29813AB8017C}" srcOrd="7" destOrd="0" presId="urn:microsoft.com/office/officeart/2009/3/layout/CircleRelationship"/>
    <dgm:cxn modelId="{227A56D7-28E3-4AF7-AC5C-6520108DBA80}" type="presParOf" srcId="{0425887B-AF19-45DE-8952-FC7E5A483319}" destId="{1F48FB76-56BC-4CAC-8DFB-4B17961FB770}" srcOrd="8" destOrd="0" presId="urn:microsoft.com/office/officeart/2009/3/layout/CircleRelationship"/>
    <dgm:cxn modelId="{421B643B-39D6-4354-8AE2-B583A3019442}" type="presParOf" srcId="{1F48FB76-56BC-4CAC-8DFB-4B17961FB770}" destId="{83B37A0F-5C14-40E4-8101-1A04D7E43BCF}" srcOrd="0" destOrd="0" presId="urn:microsoft.com/office/officeart/2009/3/layout/CircleRelationship"/>
    <dgm:cxn modelId="{F294B6AC-7213-4175-9DFD-292E61D3857A}" type="presParOf" srcId="{0425887B-AF19-45DE-8952-FC7E5A483319}" destId="{37B70E05-66D0-4C1B-B47C-1EAD86256694}" srcOrd="9" destOrd="0" presId="urn:microsoft.com/office/officeart/2009/3/layout/CircleRelationship"/>
    <dgm:cxn modelId="{90B130AB-B90F-4D80-A148-2F8EBFAE2716}" type="presParOf" srcId="{37B70E05-66D0-4C1B-B47C-1EAD86256694}" destId="{05A894E2-476F-480C-BD2C-2D71A700DB62}" srcOrd="0" destOrd="0" presId="urn:microsoft.com/office/officeart/2009/3/layout/CircleRelationship"/>
    <dgm:cxn modelId="{B10E9D05-D927-427D-9D19-8094E13CA68C}" type="presParOf" srcId="{0425887B-AF19-45DE-8952-FC7E5A483319}" destId="{115C328C-F93F-4274-A2A6-9D22D9928ACE}" srcOrd="10" destOrd="0" presId="urn:microsoft.com/office/officeart/2009/3/layout/CircleRelationship"/>
    <dgm:cxn modelId="{8C188E83-8A0D-44BF-A90F-FF5B7D0DE35D}" type="presParOf" srcId="{0425887B-AF19-45DE-8952-FC7E5A483319}" destId="{DF1187E6-4CED-4949-AF2C-7D5B4C5F9713}" srcOrd="11" destOrd="0" presId="urn:microsoft.com/office/officeart/2009/3/layout/CircleRelationship"/>
    <dgm:cxn modelId="{04D1B7F1-2A6D-4E68-9214-716232205006}" type="presParOf" srcId="{DF1187E6-4CED-4949-AF2C-7D5B4C5F9713}" destId="{0025E6AE-731E-455A-A75F-733DA2825032}" srcOrd="0" destOrd="0" presId="urn:microsoft.com/office/officeart/2009/3/layout/CircleRelationship"/>
    <dgm:cxn modelId="{24784F4F-DD42-4B34-AEF0-4F6D8EE4D577}" type="presParOf" srcId="{0425887B-AF19-45DE-8952-FC7E5A483319}" destId="{927F8189-C7B1-4244-B1F5-453F8493BA3C}" srcOrd="12" destOrd="0" presId="urn:microsoft.com/office/officeart/2009/3/layout/CircleRelationship"/>
    <dgm:cxn modelId="{9238FEBD-C45A-4372-8DE2-3E004B2ABFDE}" type="presParOf" srcId="{927F8189-C7B1-4244-B1F5-453F8493BA3C}" destId="{D410DF11-1FC4-48B2-BEC8-546D00F986C9}" srcOrd="0" destOrd="0" presId="urn:microsoft.com/office/officeart/2009/3/layout/CircleRelationship"/>
    <dgm:cxn modelId="{00504811-ECBC-4DA6-81A1-AB5310D80520}" type="presParOf" srcId="{0425887B-AF19-45DE-8952-FC7E5A483319}" destId="{AB4BDC64-9EB9-44BB-8AA0-F7C3F9390038}" srcOrd="13" destOrd="0" presId="urn:microsoft.com/office/officeart/2009/3/layout/CircleRelationship"/>
    <dgm:cxn modelId="{E104BED1-93CE-4A4A-994A-D4CD64331F6A}" type="presParOf" srcId="{AB4BDC64-9EB9-44BB-8AA0-F7C3F9390038}" destId="{2415A2AC-DEB6-4822-B5CB-0EBC791332E4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387A2-5A41-46BA-8901-F3A102B9E8E5}">
      <dsp:nvSpPr>
        <dsp:cNvPr id="0" name=""/>
        <dsp:cNvSpPr/>
      </dsp:nvSpPr>
      <dsp:spPr>
        <a:xfrm>
          <a:off x="1366293" y="455033"/>
          <a:ext cx="4266147" cy="4266055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400" kern="1200" dirty="0"/>
            <a:t>Problemen oplossen m.b.v. ICT of inzicht in ICT</a:t>
          </a:r>
          <a:endParaRPr lang="nl-BE" sz="2400" kern="1200" dirty="0"/>
        </a:p>
      </dsp:txBody>
      <dsp:txXfrm>
        <a:off x="1991056" y="1079782"/>
        <a:ext cx="3016621" cy="3016557"/>
      </dsp:txXfrm>
    </dsp:sp>
    <dsp:sp modelId="{3424A9F3-B932-43B0-BE0D-ED0F2FF0F81D}">
      <dsp:nvSpPr>
        <dsp:cNvPr id="0" name=""/>
        <dsp:cNvSpPr/>
      </dsp:nvSpPr>
      <dsp:spPr>
        <a:xfrm>
          <a:off x="3830279" y="247004"/>
          <a:ext cx="474457" cy="474449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C55CAC-E667-416F-BAE9-412453781E65}">
      <dsp:nvSpPr>
        <dsp:cNvPr id="0" name=""/>
        <dsp:cNvSpPr/>
      </dsp:nvSpPr>
      <dsp:spPr>
        <a:xfrm>
          <a:off x="2677001" y="4404125"/>
          <a:ext cx="343545" cy="343875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979A3D-4BB5-4B43-BB92-E939C9216728}">
      <dsp:nvSpPr>
        <dsp:cNvPr id="0" name=""/>
        <dsp:cNvSpPr/>
      </dsp:nvSpPr>
      <dsp:spPr>
        <a:xfrm>
          <a:off x="5906959" y="2186374"/>
          <a:ext cx="343545" cy="343875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22E2AF-D01B-4C2A-9834-7698BE7228A6}">
      <dsp:nvSpPr>
        <dsp:cNvPr id="0" name=""/>
        <dsp:cNvSpPr/>
      </dsp:nvSpPr>
      <dsp:spPr>
        <a:xfrm>
          <a:off x="4263021" y="4769929"/>
          <a:ext cx="474457" cy="474449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4F4A24-F3FC-44C9-B715-0F9B0F979717}">
      <dsp:nvSpPr>
        <dsp:cNvPr id="0" name=""/>
        <dsp:cNvSpPr/>
      </dsp:nvSpPr>
      <dsp:spPr>
        <a:xfrm>
          <a:off x="2774590" y="934964"/>
          <a:ext cx="343545" cy="343875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92EA4F-ECC7-4071-B6B0-5DE6FE17F666}">
      <dsp:nvSpPr>
        <dsp:cNvPr id="0" name=""/>
        <dsp:cNvSpPr/>
      </dsp:nvSpPr>
      <dsp:spPr>
        <a:xfrm>
          <a:off x="1691590" y="2902035"/>
          <a:ext cx="343545" cy="343875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4758F7-EAD1-4359-8F34-29813AB8017C}">
      <dsp:nvSpPr>
        <dsp:cNvPr id="0" name=""/>
        <dsp:cNvSpPr/>
      </dsp:nvSpPr>
      <dsp:spPr>
        <a:xfrm>
          <a:off x="-206842" y="1031078"/>
          <a:ext cx="2214811" cy="2121708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Omzetten van een complex probleem in individuele stappen</a:t>
          </a:r>
          <a:endParaRPr lang="nl-BE" sz="1800" kern="1200" dirty="0"/>
        </a:p>
      </dsp:txBody>
      <dsp:txXfrm>
        <a:off x="117510" y="1341795"/>
        <a:ext cx="1566107" cy="1500274"/>
      </dsp:txXfrm>
    </dsp:sp>
    <dsp:sp modelId="{83B37A0F-5C14-40E4-8101-1A04D7E43BCF}">
      <dsp:nvSpPr>
        <dsp:cNvPr id="0" name=""/>
        <dsp:cNvSpPr/>
      </dsp:nvSpPr>
      <dsp:spPr>
        <a:xfrm>
          <a:off x="3320454" y="949915"/>
          <a:ext cx="474457" cy="474449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A894E2-476F-480C-BD2C-2D71A700DB62}">
      <dsp:nvSpPr>
        <dsp:cNvPr id="0" name=""/>
        <dsp:cNvSpPr/>
      </dsp:nvSpPr>
      <dsp:spPr>
        <a:xfrm>
          <a:off x="196018" y="3437365"/>
          <a:ext cx="857672" cy="857696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5C328C-F93F-4274-A2A6-9D22D9928ACE}">
      <dsp:nvSpPr>
        <dsp:cNvPr id="0" name=""/>
        <dsp:cNvSpPr/>
      </dsp:nvSpPr>
      <dsp:spPr>
        <a:xfrm>
          <a:off x="5732694" y="95949"/>
          <a:ext cx="2408213" cy="2360301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/>
            <a:t>Digitale tools </a:t>
          </a:r>
          <a:r>
            <a:rPr lang="nl-NL" sz="1800" b="1" kern="1200" dirty="0"/>
            <a:t>KUNNEN</a:t>
          </a:r>
          <a:r>
            <a:rPr lang="nl-NL" sz="1800" kern="1200" dirty="0"/>
            <a:t> worden ingezet</a:t>
          </a:r>
          <a:endParaRPr lang="nl-BE" sz="1800" kern="1200" dirty="0"/>
        </a:p>
      </dsp:txBody>
      <dsp:txXfrm>
        <a:off x="6085369" y="441607"/>
        <a:ext cx="1702863" cy="1668985"/>
      </dsp:txXfrm>
    </dsp:sp>
    <dsp:sp modelId="{0025E6AE-731E-455A-A75F-733DA2825032}">
      <dsp:nvSpPr>
        <dsp:cNvPr id="0" name=""/>
        <dsp:cNvSpPr/>
      </dsp:nvSpPr>
      <dsp:spPr>
        <a:xfrm>
          <a:off x="5296036" y="1606270"/>
          <a:ext cx="474457" cy="474449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10DF11-1FC4-48B2-BEC8-546D00F986C9}">
      <dsp:nvSpPr>
        <dsp:cNvPr id="0" name=""/>
        <dsp:cNvSpPr/>
      </dsp:nvSpPr>
      <dsp:spPr>
        <a:xfrm>
          <a:off x="-130071" y="4487851"/>
          <a:ext cx="343545" cy="343875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5A2AC-DEB6-4822-B5CB-0EBC791332E4}">
      <dsp:nvSpPr>
        <dsp:cNvPr id="0" name=""/>
        <dsp:cNvSpPr/>
      </dsp:nvSpPr>
      <dsp:spPr>
        <a:xfrm>
          <a:off x="3280965" y="3889119"/>
          <a:ext cx="343545" cy="343875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9387A2-5A41-46BA-8901-F3A102B9E8E5}">
      <dsp:nvSpPr>
        <dsp:cNvPr id="0" name=""/>
        <dsp:cNvSpPr/>
      </dsp:nvSpPr>
      <dsp:spPr>
        <a:xfrm>
          <a:off x="916778" y="477787"/>
          <a:ext cx="2862569" cy="2862508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200" kern="1200" dirty="0"/>
            <a:t>Problemen oplossen m.b.v. ICT of inzicht in ICT</a:t>
          </a:r>
          <a:endParaRPr lang="nl-BE" sz="1200" kern="1200" dirty="0"/>
        </a:p>
      </dsp:txBody>
      <dsp:txXfrm>
        <a:off x="1335992" y="896992"/>
        <a:ext cx="2024141" cy="2024098"/>
      </dsp:txXfrm>
    </dsp:sp>
    <dsp:sp modelId="{3424A9F3-B932-43B0-BE0D-ED0F2FF0F81D}">
      <dsp:nvSpPr>
        <dsp:cNvPr id="0" name=""/>
        <dsp:cNvSpPr/>
      </dsp:nvSpPr>
      <dsp:spPr>
        <a:xfrm>
          <a:off x="2570104" y="338201"/>
          <a:ext cx="318359" cy="318353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C55CAC-E667-416F-BAE9-412453781E65}">
      <dsp:nvSpPr>
        <dsp:cNvPr id="0" name=""/>
        <dsp:cNvSpPr/>
      </dsp:nvSpPr>
      <dsp:spPr>
        <a:xfrm>
          <a:off x="1796258" y="3127614"/>
          <a:ext cx="230517" cy="230739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1979A3D-4BB5-4B43-BB92-E939C9216728}">
      <dsp:nvSpPr>
        <dsp:cNvPr id="0" name=""/>
        <dsp:cNvSpPr/>
      </dsp:nvSpPr>
      <dsp:spPr>
        <a:xfrm>
          <a:off x="3963548" y="1639511"/>
          <a:ext cx="230517" cy="230739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22E2AF-D01B-4C2A-9834-7698BE7228A6}">
      <dsp:nvSpPr>
        <dsp:cNvPr id="0" name=""/>
        <dsp:cNvSpPr/>
      </dsp:nvSpPr>
      <dsp:spPr>
        <a:xfrm>
          <a:off x="2860471" y="3373067"/>
          <a:ext cx="318359" cy="318353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4F4A24-F3FC-44C9-B715-0F9B0F979717}">
      <dsp:nvSpPr>
        <dsp:cNvPr id="0" name=""/>
        <dsp:cNvSpPr/>
      </dsp:nvSpPr>
      <dsp:spPr>
        <a:xfrm>
          <a:off x="1861740" y="799820"/>
          <a:ext cx="230517" cy="230739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192EA4F-ECC7-4071-B6B0-5DE6FE17F666}">
      <dsp:nvSpPr>
        <dsp:cNvPr id="0" name=""/>
        <dsp:cNvSpPr/>
      </dsp:nvSpPr>
      <dsp:spPr>
        <a:xfrm>
          <a:off x="1135051" y="2119717"/>
          <a:ext cx="230517" cy="230739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04758F7-EAD1-4359-8F34-29813AB8017C}">
      <dsp:nvSpPr>
        <dsp:cNvPr id="0" name=""/>
        <dsp:cNvSpPr/>
      </dsp:nvSpPr>
      <dsp:spPr>
        <a:xfrm>
          <a:off x="-138790" y="864312"/>
          <a:ext cx="1486130" cy="1423658"/>
        </a:xfrm>
        <a:prstGeom prst="ellipse">
          <a:avLst/>
        </a:prstGeom>
        <a:solidFill>
          <a:srgbClr val="4CBCC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kern="1200" dirty="0"/>
            <a:t>Omzetten van een complex probleem in individuele stappen</a:t>
          </a:r>
          <a:endParaRPr lang="nl-BE" sz="1050" kern="1200" dirty="0"/>
        </a:p>
      </dsp:txBody>
      <dsp:txXfrm>
        <a:off x="78849" y="1072802"/>
        <a:ext cx="1050852" cy="1006678"/>
      </dsp:txXfrm>
    </dsp:sp>
    <dsp:sp modelId="{83B37A0F-5C14-40E4-8101-1A04D7E43BCF}">
      <dsp:nvSpPr>
        <dsp:cNvPr id="0" name=""/>
        <dsp:cNvSpPr/>
      </dsp:nvSpPr>
      <dsp:spPr>
        <a:xfrm>
          <a:off x="2228012" y="809852"/>
          <a:ext cx="318359" cy="318353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5A894E2-476F-480C-BD2C-2D71A700DB62}">
      <dsp:nvSpPr>
        <dsp:cNvPr id="0" name=""/>
        <dsp:cNvSpPr/>
      </dsp:nvSpPr>
      <dsp:spPr>
        <a:xfrm>
          <a:off x="131527" y="2478922"/>
          <a:ext cx="575495" cy="575511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5C328C-F93F-4274-A2A6-9D22D9928ACE}">
      <dsp:nvSpPr>
        <dsp:cNvPr id="0" name=""/>
        <dsp:cNvSpPr/>
      </dsp:nvSpPr>
      <dsp:spPr>
        <a:xfrm>
          <a:off x="3846617" y="236843"/>
          <a:ext cx="1615902" cy="1583753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050" kern="1200" dirty="0"/>
            <a:t>Digitale tools </a:t>
          </a:r>
          <a:r>
            <a:rPr lang="nl-NL" sz="1050" b="1" kern="1200" dirty="0"/>
            <a:t>KUNNEN</a:t>
          </a:r>
          <a:r>
            <a:rPr lang="nl-NL" sz="1050" kern="1200" dirty="0"/>
            <a:t> worden ingezet</a:t>
          </a:r>
          <a:endParaRPr lang="nl-BE" sz="1050" kern="1200" dirty="0"/>
        </a:p>
      </dsp:txBody>
      <dsp:txXfrm>
        <a:off x="4083260" y="468778"/>
        <a:ext cx="1142616" cy="1119883"/>
      </dsp:txXfrm>
    </dsp:sp>
    <dsp:sp modelId="{0025E6AE-731E-455A-A75F-733DA2825032}">
      <dsp:nvSpPr>
        <dsp:cNvPr id="0" name=""/>
        <dsp:cNvSpPr/>
      </dsp:nvSpPr>
      <dsp:spPr>
        <a:xfrm>
          <a:off x="3553621" y="1250263"/>
          <a:ext cx="318359" cy="318353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10DF11-1FC4-48B2-BEC8-546D00F986C9}">
      <dsp:nvSpPr>
        <dsp:cNvPr id="0" name=""/>
        <dsp:cNvSpPr/>
      </dsp:nvSpPr>
      <dsp:spPr>
        <a:xfrm>
          <a:off x="-87277" y="3183794"/>
          <a:ext cx="230517" cy="230739"/>
        </a:xfrm>
        <a:prstGeom prst="ellipse">
          <a:avLst/>
        </a:prstGeom>
        <a:solidFill>
          <a:srgbClr val="952A4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415A2AC-DEB6-4822-B5CB-0EBC791332E4}">
      <dsp:nvSpPr>
        <dsp:cNvPr id="0" name=""/>
        <dsp:cNvSpPr/>
      </dsp:nvSpPr>
      <dsp:spPr>
        <a:xfrm>
          <a:off x="2201516" y="2782047"/>
          <a:ext cx="230517" cy="230739"/>
        </a:xfrm>
        <a:prstGeom prst="ellipse">
          <a:avLst/>
        </a:prstGeom>
        <a:solidFill>
          <a:srgbClr val="FF5D6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438B548-A369-4DAD-BAA1-F321490A21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05ACB07-AF6D-46F5-B7F3-A69A6B075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/>
              <a:t>15 februari 2022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08E4760-0209-40E3-B1D4-6A21617B31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C00B980-C99D-4BDC-9E29-AB0DCF4F02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CC794-A102-48DE-9E91-0C25E7495B5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728976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BE"/>
              <a:t>15 februari 2022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606" y="4776789"/>
            <a:ext cx="5438464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1BF44-F629-4032-BB86-3F6C53F1099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5448486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DAC1C-AA6C-4D45-A588-7623A19ACBE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275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76903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Andere voorbeelden: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een recept volgen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Levend programmeren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Als … dan (commando)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…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7279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1422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Andere voorbeelden: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Ik wil de auto wassen, dan moet ik eerst dit doen, dan dat,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Boterham smeren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 err="1"/>
              <a:t>Mindmap</a:t>
            </a:r>
            <a:r>
              <a:rPr lang="nl-NL" dirty="0"/>
              <a:t> maken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Rekenoefeningen oplossen: tussenstapjes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…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882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1418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Andere voorbeelden: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Elke woensdag gaan we turnen op school, dus ik moet mijn </a:t>
            </a:r>
            <a:r>
              <a:rPr lang="nl-NL" dirty="0" err="1"/>
              <a:t>turnzak</a:t>
            </a:r>
            <a:r>
              <a:rPr lang="nl-NL" dirty="0"/>
              <a:t> meenemen.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Seizoenen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Dag/nacht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…</a:t>
            </a: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0824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46915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BE"/>
              <a:t>15 februari 2022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1BF44-F629-4032-BB86-3F6C53F10997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6581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40046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100" noProof="0" dirty="0">
                <a:cs typeface="Calibri"/>
              </a:rPr>
              <a:t>Oefening: balpennenfabriek</a:t>
            </a:r>
          </a:p>
          <a:p>
            <a:endParaRPr lang="nl-NL" sz="1100" noProof="0" dirty="0">
              <a:cs typeface="Calibri"/>
            </a:endParaRPr>
          </a:p>
          <a:p>
            <a:r>
              <a:rPr lang="nl-NL" sz="1100" noProof="0" dirty="0">
                <a:cs typeface="Calibri"/>
              </a:rPr>
              <a:t>De balpennen uit elkaar halen</a:t>
            </a:r>
          </a:p>
          <a:p>
            <a:r>
              <a:rPr lang="nl-NL" sz="1100" noProof="0" dirty="0">
                <a:cs typeface="Calibri"/>
              </a:rPr>
              <a:t>Daarna zo snel mogelijk al de balpennen terug in elkaar steken.</a:t>
            </a:r>
          </a:p>
          <a:p>
            <a:r>
              <a:rPr lang="nl-NL" sz="1100" noProof="0" dirty="0">
                <a:cs typeface="Calibri"/>
              </a:rPr>
              <a:t>Hoe ga je dit nu zo snel mogelijk aanpakken?</a:t>
            </a:r>
          </a:p>
          <a:p>
            <a:r>
              <a:rPr lang="nl-NL" sz="1100" noProof="0" dirty="0">
                <a:cs typeface="Calibri"/>
              </a:rPr>
              <a:t>Belangrijk: overleg met elkaar!</a:t>
            </a:r>
          </a:p>
          <a:p>
            <a:endParaRPr lang="nl-NL" sz="1100" noProof="0" dirty="0">
              <a:cs typeface="Calibri"/>
            </a:endParaRPr>
          </a:p>
          <a:p>
            <a:r>
              <a:rPr lang="nl-NL" sz="1100" noProof="0" dirty="0">
                <a:cs typeface="Calibri"/>
              </a:rPr>
              <a:t>Eerst uit elkaar halen</a:t>
            </a:r>
          </a:p>
          <a:p>
            <a:r>
              <a:rPr lang="nl-NL" sz="1100" noProof="0" dirty="0">
                <a:cs typeface="Calibri"/>
              </a:rPr>
              <a:t>Daarna samen terug starten</a:t>
            </a:r>
          </a:p>
          <a:p>
            <a:endParaRPr lang="nl-NL" sz="1100" noProof="0" dirty="0">
              <a:cs typeface="Calibri"/>
            </a:endParaRPr>
          </a:p>
          <a:p>
            <a:r>
              <a:rPr lang="nl-NL" sz="1100" noProof="0" dirty="0">
                <a:cs typeface="Calibri"/>
              </a:rPr>
              <a:t>Wat hebben we nu allemaal gedaan? Zie volgende slide</a:t>
            </a:r>
          </a:p>
          <a:p>
            <a:endParaRPr lang="nl-NL" noProof="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42E52-2285-46A8-BBF7-B410A6C4905E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70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6487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dirty="0"/>
              <a:t>Welke kennis en vaardigheden hebben jullie ingezet tijdens deze oefening? 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1172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Samenvatting a.d.h.v. een filmpje.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1544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sz="1100" noProof="0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178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Enkele feiten: </a:t>
            </a:r>
            <a:r>
              <a:rPr lang="nl-NL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Computationeel</a:t>
            </a:r>
            <a:r>
              <a:rPr lang="nl-N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denken…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 is een onderdeel van de digitale geletterdheid en de 21</a:t>
            </a:r>
            <a:r>
              <a:rPr lang="nl-NL" sz="1200" b="1" i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</a:t>
            </a: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12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eeuwse</a:t>
            </a: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vaardigheden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* kritisch denken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creatief denken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problemen oplossen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ICT-basisvaardigheden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mediavaardigheden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computationeel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denken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* mediawijsheid</a:t>
            </a:r>
          </a:p>
          <a:p>
            <a:pPr>
              <a:spcAft>
                <a:spcPts val="0"/>
              </a:spcAft>
            </a:pPr>
            <a:endParaRPr lang="nl-N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…is niet hetzelfde als programmeren.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 te kunnen programmeren moet je kunnen </a:t>
            </a:r>
            <a:r>
              <a:rPr lang="nl-NL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computationeel</a:t>
            </a: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denken.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…is geïntegreerd in de onderwijscurricula van de Europese landen. 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landen van Europa werken hieraan. België liep zelfs achter op de buurlanden en het was hoog nodig dat we dit gingen aanpassen.</a:t>
            </a: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…is een nieuwe eindterm in het secundaire onderwijs</a:t>
            </a:r>
            <a:r>
              <a:rPr lang="nl-NL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…wordt enthousiast onthaald door de leerlingen en leerkrachten in ons onderwijs.</a:t>
            </a:r>
          </a:p>
          <a:p>
            <a:r>
              <a:rPr lang="en-US" sz="1200" dirty="0">
                <a:cs typeface="Calibri"/>
              </a:rPr>
              <a:t>Vlaanderen was </a:t>
            </a:r>
            <a:r>
              <a:rPr lang="en-US" sz="1200" dirty="0" err="1">
                <a:cs typeface="Calibri"/>
              </a:rPr>
              <a:t>een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blinde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vlek</a:t>
            </a:r>
            <a:r>
              <a:rPr lang="en-US" sz="1200" dirty="0">
                <a:cs typeface="Calibri"/>
              </a:rPr>
              <a:t>! </a:t>
            </a:r>
          </a:p>
          <a:p>
            <a:r>
              <a:rPr lang="en-US" sz="1200" dirty="0" err="1">
                <a:cs typeface="Calibri"/>
              </a:rPr>
              <a:t>Andere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landen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stonden</a:t>
            </a:r>
            <a:r>
              <a:rPr lang="en-US" sz="1200" dirty="0">
                <a:cs typeface="Calibri"/>
              </a:rPr>
              <a:t> al </a:t>
            </a:r>
            <a:r>
              <a:rPr lang="en-US" sz="1200" dirty="0" err="1">
                <a:cs typeface="Calibri"/>
              </a:rPr>
              <a:t>veel</a:t>
            </a:r>
            <a:r>
              <a:rPr lang="en-US" sz="1200" dirty="0">
                <a:cs typeface="Calibri"/>
              </a:rPr>
              <a:t> </a:t>
            </a:r>
            <a:r>
              <a:rPr lang="en-US" sz="1200" dirty="0" err="1">
                <a:cs typeface="Calibri"/>
              </a:rPr>
              <a:t>verder</a:t>
            </a:r>
            <a:r>
              <a:rPr lang="en-US" sz="1200" dirty="0">
                <a:cs typeface="Calibri"/>
              </a:rPr>
              <a:t>!</a:t>
            </a:r>
          </a:p>
          <a:p>
            <a:pPr>
              <a:spcAft>
                <a:spcPts val="0"/>
              </a:spcAft>
            </a:pPr>
            <a:endParaRPr lang="nl-BE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cs typeface="Calibri"/>
            </a:endParaRPr>
          </a:p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BE"/>
              <a:t>15 februari 2022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1BF44-F629-4032-BB86-3F6C53F10997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27189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N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 pitstop 1950 versus 2013</a:t>
            </a:r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deze film wordt er duidelijk weergegeven hoe </a:t>
            </a:r>
            <a:r>
              <a:rPr lang="nl-N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computationeel</a:t>
            </a: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denken ervoor zorgt dat alles efficiënter verloopt. Vroeger werden de taken in de pitstop door 1 persoon uitgevoerd, nu zijn alle taken verdeeld in kleine taken. De auto is nu op enkele seconden klaar om terug in de race mee te rijden.</a:t>
            </a:r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78516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nl-N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 pitstop 1950 versus 2013</a:t>
            </a:r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deze film wordt er duidelijk weergegeven hoe </a:t>
            </a:r>
            <a:r>
              <a:rPr lang="nl-N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computationeel</a:t>
            </a:r>
            <a:r>
              <a:rPr lang="nl-N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denken ervoor zorgt dat alles efficiënter verloopt. Vroeger werden de taken in de pitstop door 1 persoon uitgevoerd, nu zijn alle taken verdeeld in kleine taken. De auto is nu op enkele seconden klaar om terug in de race mee te rijden.</a:t>
            </a:r>
            <a:endParaRPr lang="nl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12177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1645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499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6308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1276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80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2703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nl-BE"/>
              <a:t>15 februari 2022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1BF44-F629-4032-BB86-3F6C53F10997}" type="slidenum">
              <a:rPr lang="nl-BE" smtClean="0"/>
              <a:t>49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39004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437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1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297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636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E1D41-72C1-4F47-AF1C-DBB54EB7AF0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7313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100" noProof="0" dirty="0">
                <a:cs typeface="Calibri"/>
              </a:rPr>
              <a:t>Definitie van professoren, </a:t>
            </a:r>
            <a:r>
              <a:rPr lang="nl-NL" sz="1100" noProof="0" dirty="0" err="1">
                <a:cs typeface="Calibri"/>
              </a:rPr>
              <a:t>Samay</a:t>
            </a:r>
            <a:r>
              <a:rPr lang="nl-NL" sz="1100" noProof="0" dirty="0">
                <a:cs typeface="Calibri"/>
              </a:rPr>
              <a:t> en Van </a:t>
            </a:r>
            <a:r>
              <a:rPr lang="nl-NL" sz="1100" noProof="0" dirty="0" err="1">
                <a:cs typeface="Calibri"/>
              </a:rPr>
              <a:t>Remortel</a:t>
            </a:r>
            <a:r>
              <a:rPr lang="nl-NL" sz="1100" noProof="0" dirty="0">
                <a:cs typeface="Calibri"/>
              </a:rPr>
              <a:t>). De definitie is gebaseerd op hun wetenschappelijk onderzoek.</a:t>
            </a:r>
          </a:p>
          <a:p>
            <a:r>
              <a:rPr lang="nl-NL" sz="1100" noProof="0" dirty="0">
                <a:cs typeface="Calibri"/>
              </a:rPr>
              <a:t>Opgelet aan </a:t>
            </a:r>
            <a:r>
              <a:rPr lang="nl-NL" sz="1100" noProof="0" dirty="0" err="1">
                <a:cs typeface="Calibri"/>
              </a:rPr>
              <a:t>computationeel</a:t>
            </a:r>
            <a:r>
              <a:rPr lang="nl-NL" sz="1100" noProof="0" dirty="0">
                <a:cs typeface="Calibri"/>
              </a:rPr>
              <a:t> denken = al die </a:t>
            </a:r>
            <a:r>
              <a:rPr lang="nl-NL" sz="1100" noProof="0" dirty="0" err="1">
                <a:cs typeface="Calibri"/>
              </a:rPr>
              <a:t>comptenties</a:t>
            </a:r>
            <a:r>
              <a:rPr lang="nl-NL" sz="1100" noProof="0" dirty="0">
                <a:cs typeface="Calibri"/>
              </a:rPr>
              <a:t> werken: niet alleen aan algoritmes, decompositie,…</a:t>
            </a:r>
          </a:p>
          <a:p>
            <a:endParaRPr lang="nl-NL" sz="1100" noProof="0" dirty="0">
              <a:cs typeface="Calibri"/>
            </a:endParaRPr>
          </a:p>
          <a:p>
            <a:endParaRPr lang="nl-NL" sz="1100" noProof="0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6438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100" noProof="0" dirty="0">
                <a:cs typeface="Calibri"/>
              </a:rPr>
              <a:t>Definitie van professoren, </a:t>
            </a:r>
            <a:r>
              <a:rPr lang="nl-NL" sz="1100" noProof="0" dirty="0" err="1">
                <a:cs typeface="Calibri"/>
              </a:rPr>
              <a:t>Samay</a:t>
            </a:r>
            <a:r>
              <a:rPr lang="nl-NL" sz="1100" noProof="0" dirty="0">
                <a:cs typeface="Calibri"/>
              </a:rPr>
              <a:t> en Van </a:t>
            </a:r>
            <a:r>
              <a:rPr lang="nl-NL" sz="1100" noProof="0" dirty="0" err="1">
                <a:cs typeface="Calibri"/>
              </a:rPr>
              <a:t>Remortel</a:t>
            </a:r>
            <a:r>
              <a:rPr lang="nl-NL" sz="1100" noProof="0" dirty="0">
                <a:cs typeface="Calibri"/>
              </a:rPr>
              <a:t>). De definitie is gebaseerd op hun wetenschappelijk onderzoek.</a:t>
            </a:r>
          </a:p>
          <a:p>
            <a:r>
              <a:rPr lang="nl-NL" sz="1100" noProof="0" dirty="0">
                <a:cs typeface="Calibri"/>
              </a:rPr>
              <a:t>Opgelet aan </a:t>
            </a:r>
            <a:r>
              <a:rPr lang="nl-NL" sz="1100" noProof="0" dirty="0" err="1">
                <a:cs typeface="Calibri"/>
              </a:rPr>
              <a:t>computationeel</a:t>
            </a:r>
            <a:r>
              <a:rPr lang="nl-NL" sz="1100" noProof="0" dirty="0">
                <a:cs typeface="Calibri"/>
              </a:rPr>
              <a:t> denken = al die </a:t>
            </a:r>
            <a:r>
              <a:rPr lang="nl-NL" sz="1100" noProof="0" dirty="0" err="1">
                <a:cs typeface="Calibri"/>
              </a:rPr>
              <a:t>comptenties</a:t>
            </a:r>
            <a:r>
              <a:rPr lang="nl-NL" sz="1100" noProof="0" dirty="0">
                <a:cs typeface="Calibri"/>
              </a:rPr>
              <a:t> werken: niet alleen aan algoritmes, decompositie,…</a:t>
            </a:r>
          </a:p>
          <a:p>
            <a:endParaRPr lang="nl-NL" sz="1100" noProof="0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80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Alles stap voor stap uitleggen …</a:t>
            </a:r>
          </a:p>
          <a:p>
            <a:endParaRPr lang="nl-NL" dirty="0"/>
          </a:p>
          <a:p>
            <a:r>
              <a:rPr lang="nl-NL" dirty="0"/>
              <a:t>Vb. Dokter Bibber – vorige keer ging het lampje branden als ik aan het ijzer kwam, dan zal dat nu ook wel zo zijn.</a:t>
            </a:r>
          </a:p>
          <a:p>
            <a:r>
              <a:rPr lang="nl-NL" dirty="0"/>
              <a:t>Mechanisch spel, muis die beweegt op computerscherm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FF3AF9-2B21-4BD4-A6F2-3BCDDF6FE69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1802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5F02B-3B21-44B5-922B-2E7833EE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CB19267-BBE9-411F-AD21-29339AABC4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9B3E44-6B27-4264-ACEA-28200FCE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E6371B-78E7-455C-B2FF-32869915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B35106-DBF2-44EC-9460-6E874BB3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9751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C7B572-CB27-47EE-8E55-40788F7B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E47B70F-8209-4D80-9DCA-8E674214B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FDD3484-1262-493B-8352-5E68DDAD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E280F76-AFA2-440B-A2FD-A73479B72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0E4312-ADEC-443F-806D-C4516CA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948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38749B9-B444-4D0E-AB00-44FE3D05E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7D4ED8-3EED-4B5B-9F47-8A5BE977E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2BD502-2C2B-47CD-AA85-E91667B38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55808D-EAB9-4D25-BA8A-C73358AA9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35DE4F-FF7E-47D0-AEF9-B92C3B53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986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6498024"/>
            <a:ext cx="12192000" cy="360000"/>
          </a:xfrm>
          <a:prstGeom prst="rect">
            <a:avLst/>
          </a:prstGeom>
          <a:solidFill>
            <a:srgbClr val="30B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white"/>
              </a:solidFill>
            </a:endParaRPr>
          </a:p>
        </p:txBody>
      </p:sp>
      <p:sp>
        <p:nvSpPr>
          <p:cNvPr id="9" name="Rechthoek 8"/>
          <p:cNvSpPr/>
          <p:nvPr userDrawn="1"/>
        </p:nvSpPr>
        <p:spPr>
          <a:xfrm>
            <a:off x="11712000" y="3260834"/>
            <a:ext cx="480000" cy="3240000"/>
          </a:xfrm>
          <a:prstGeom prst="rect">
            <a:avLst/>
          </a:prstGeom>
          <a:solidFill>
            <a:srgbClr val="FF7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prstClr val="white"/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683" y="-27383"/>
            <a:ext cx="1440000" cy="2708775"/>
          </a:xfrm>
          <a:prstGeom prst="rect">
            <a:avLst/>
          </a:prstGeom>
        </p:spPr>
      </p:pic>
      <p:sp>
        <p:nvSpPr>
          <p:cNvPr id="11" name="Tijdelijke aanduiding voor dianummer 7">
            <a:extLst>
              <a:ext uri="{FF2B5EF4-FFF2-40B4-BE49-F238E27FC236}">
                <a16:creationId xmlns:a16="http://schemas.microsoft.com/office/drawing/2014/main" id="{BF6C4908-1347-4984-89BB-4E5C76D3B4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2493" y="6429400"/>
            <a:ext cx="2749507" cy="4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9E3A5C-986B-47BE-8F96-3787467B82A8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679509" y="274638"/>
            <a:ext cx="9902892" cy="1143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3" name="Tijdelijke aanduiding voor inhoud 2"/>
          <p:cNvSpPr>
            <a:spLocks noGrp="1"/>
          </p:cNvSpPr>
          <p:nvPr>
            <p:ph idx="1"/>
          </p:nvPr>
        </p:nvSpPr>
        <p:spPr>
          <a:xfrm>
            <a:off x="1679509" y="1600205"/>
            <a:ext cx="9902891" cy="4525963"/>
          </a:xfrm>
        </p:spPr>
        <p:txBody>
          <a:bodyPr/>
          <a:lstStyle>
            <a:lvl1pPr>
              <a:buClrTx/>
              <a:defRPr>
                <a:latin typeface="+mj-lt"/>
                <a:cs typeface="Arial" pitchFamily="34" charset="0"/>
              </a:defRPr>
            </a:lvl1pPr>
            <a:lvl2pPr algn="l">
              <a:buClr>
                <a:srgbClr val="BF18B3"/>
              </a:buClr>
              <a:defRPr>
                <a:solidFill>
                  <a:srgbClr val="BF18B3"/>
                </a:solidFill>
                <a:latin typeface="+mj-lt"/>
                <a:cs typeface="Arial" pitchFamily="34" charset="0"/>
              </a:defRPr>
            </a:lvl2pPr>
            <a:lvl3pPr>
              <a:buClr>
                <a:srgbClr val="F18E00"/>
              </a:buClr>
              <a:defRPr>
                <a:solidFill>
                  <a:srgbClr val="FF8414"/>
                </a:solidFill>
                <a:latin typeface="+mj-lt"/>
                <a:cs typeface="Arial" pitchFamily="34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+mj-lt"/>
                <a:cs typeface="Arial" pitchFamily="34" charset="0"/>
              </a:defRPr>
            </a:lvl4pPr>
            <a:lvl5pPr>
              <a:buClr>
                <a:srgbClr val="BF18B3"/>
              </a:buClr>
              <a:defRPr>
                <a:latin typeface="+mj-lt"/>
                <a:cs typeface="Arial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115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ABCD12-15D5-461B-963A-2FBFACB1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F7BC40-8EB8-4C5C-909D-ABC401737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4FB0CD-6C77-4103-8EB6-056C7323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2C7754-34BC-48C1-8ED8-E2A7F756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592CB8-4299-45DD-B5D5-64D2415A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5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958C5-145E-4BAB-9843-1FE52243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6F3CD8-2904-429A-BC41-3F264CBA5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F0394F-CF28-4D14-BD5D-3D80ED33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50B1485-69E7-4EEF-8EFB-669E2AA8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E2D05E-D07B-4A3F-A546-5B4B4D587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762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91C17-DE19-425D-AD31-25764E94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8BCCA4-C3B6-4DA9-8D78-C73E8A595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951BE97-2C9D-4CCD-9E18-84FDCA20E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2DD064-4054-4D7F-9F21-67B5C79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C58B9FA-FFF8-4F8A-9DFB-3D1B00E80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D4B2DA3-1C33-40F4-9CB9-C90487B2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876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9DF2C-55E9-41D8-8D60-9686EF80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9ACA0-2089-4454-86D2-DB378E1D6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24E961A-AD01-4D90-A9C5-A7C11E05B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55471C-014F-4FEE-9103-84A955C3D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75EAE25-4B60-44D1-9651-37E17F4C2D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3064B81-A243-4D04-8470-84DAE4747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56E0F49-CA10-482A-8895-0C4E6D8D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A8B7AD-6D31-4D59-9158-A3EBC2879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519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D53CC6-CDDB-4324-92A8-719FF59D4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7EE5CDC-9B4E-4C79-9AC5-C585A3054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437B53F-47F0-47DA-B55D-BD79E5FC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9ECACC-2054-4D3E-90C2-F07DC0B06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747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D6A1696-1B4A-43E4-B442-15256F8F7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DD279CD-236E-4E69-B3E5-1081D064B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F026CE-CABC-42BB-89AC-727A67D2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3801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F17C88-CD64-4D99-A34A-001EE7EC8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56B8F3-8CB8-4AE4-999D-66E9E8F1E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6A819E0-9BA9-41F0-B11F-923AD938E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D86A4A9-D675-439D-8AE0-A7ADE3550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5FDF8A0-9394-4311-93A5-6C7A2B930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83C5EE2-C8C9-4B66-84AB-C72642ED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794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56DC89-DD4B-4C7B-BA75-A6D6B81F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B230E01-C9D0-4D89-8389-8233710337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A1E2189-3B93-4F57-A619-0EE50C67D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3F8806-75C3-4213-A7C0-562A62342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837A47A-470C-4E4A-AFF0-4B84ADA8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E0F546-B2C3-4823-8BC5-4C6E9C6C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072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A9B6A29-3A3B-453B-9DE6-02D12EF5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942640-7864-44BF-93D7-897E8FBF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E6CFCE-227F-4908-983F-D7C043239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603B-C92E-49DE-AF08-9EB315A27752}" type="datetimeFigureOut">
              <a:rPr lang="nl-BE" smtClean="0"/>
              <a:t>16/11/2023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480C78-BC98-4D0D-96F9-3F20B8D40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9E46FA-5A19-4C84-A1C9-685FE0FA3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348F8-A2A6-441A-B59D-140D179A14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0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1.pn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makecode.microbit.org/" TargetMode="External"/><Relationship Id="rId2" Type="http://schemas.openxmlformats.org/officeDocument/2006/relationships/hyperlink" Target="https://www.youtube.com/watch?v=0EUzE_Q3W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youtube.com/watch?v=0EUzE_Q3W98&amp;t=2s" TargetMode="Externa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0.png"/><Relationship Id="rId4" Type="http://schemas.openxmlformats.org/officeDocument/2006/relationships/image" Target="../media/image7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1.emf"/><Relationship Id="rId7" Type="http://schemas.openxmlformats.org/officeDocument/2006/relationships/image" Target="../media/image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5.png"/><Relationship Id="rId10" Type="http://schemas.openxmlformats.org/officeDocument/2006/relationships/image" Target="../media/image91.png"/><Relationship Id="rId4" Type="http://schemas.openxmlformats.org/officeDocument/2006/relationships/image" Target="../media/image82.png"/><Relationship Id="rId9" Type="http://schemas.openxmlformats.org/officeDocument/2006/relationships/image" Target="../media/image90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1.emf"/><Relationship Id="rId7" Type="http://schemas.openxmlformats.org/officeDocument/2006/relationships/image" Target="../media/image8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4.png"/><Relationship Id="rId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image" Target="../media/image82.png"/><Relationship Id="rId9" Type="http://schemas.openxmlformats.org/officeDocument/2006/relationships/image" Target="../media/image9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hyperlink" Target="http://www.ontdektechniektalent.be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-bit.nl/lesmateriaal" TargetMode="External"/><Relationship Id="rId13" Type="http://schemas.openxmlformats.org/officeDocument/2006/relationships/image" Target="../media/image62.png"/><Relationship Id="rId3" Type="http://schemas.openxmlformats.org/officeDocument/2006/relationships/hyperlink" Target="http://www.skillsdojo.nl/" TargetMode="External"/><Relationship Id="rId7" Type="http://schemas.openxmlformats.org/officeDocument/2006/relationships/hyperlink" Target="https://codescool.odisee.be/sites/default/files/het_ultieme_microbit_codescool_oefeningenboek.pdf" TargetMode="External"/><Relationship Id="rId12" Type="http://schemas.openxmlformats.org/officeDocument/2006/relationships/hyperlink" Target="https://www.techniekacademiethuis.be/microbi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stembende.be/" TargetMode="External"/><Relationship Id="rId11" Type="http://schemas.openxmlformats.org/officeDocument/2006/relationships/hyperlink" Target="https://demicrobit.com/programmacodes/" TargetMode="External"/><Relationship Id="rId5" Type="http://schemas.openxmlformats.org/officeDocument/2006/relationships/hyperlink" Target="https://microbit101.nl/pdfs-van-de-microbit101-onenote/" TargetMode="External"/><Relationship Id="rId10" Type="http://schemas.openxmlformats.org/officeDocument/2006/relationships/hyperlink" Target="https://meesterharald.yurls.net/nl/page/1057997#boxes-container" TargetMode="External"/><Relationship Id="rId4" Type="http://schemas.openxmlformats.org/officeDocument/2006/relationships/hyperlink" Target="https://maken.wikiwijs.nl/98377/Micro_bit#!page-3114703" TargetMode="External"/><Relationship Id="rId9" Type="http://schemas.openxmlformats.org/officeDocument/2006/relationships/hyperlink" Target="https://www.stemsire.com/microbit1.html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102.png"/><Relationship Id="rId5" Type="http://schemas.openxmlformats.org/officeDocument/2006/relationships/image" Target="../media/image82.png"/><Relationship Id="rId10" Type="http://schemas.openxmlformats.org/officeDocument/2006/relationships/image" Target="../media/image90.emf"/><Relationship Id="rId4" Type="http://schemas.openxmlformats.org/officeDocument/2006/relationships/image" Target="../media/image71.emf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vasthouden, racket, jong&#10;&#10;Automatisch gegenereerde beschrijving">
            <a:extLst>
              <a:ext uri="{FF2B5EF4-FFF2-40B4-BE49-F238E27FC236}">
                <a16:creationId xmlns:a16="http://schemas.microsoft.com/office/drawing/2014/main" id="{BEFC602D-51EB-D844-A791-96514361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27"/>
            <a:ext cx="12192000" cy="684277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328E4EC-B010-AC49-8514-1715442EB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3556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FA5EA12-5DD3-6A41-A351-DDF36FAAA5C8}"/>
              </a:ext>
            </a:extLst>
          </p:cNvPr>
          <p:cNvSpPr txBox="1"/>
          <p:nvPr/>
        </p:nvSpPr>
        <p:spPr>
          <a:xfrm>
            <a:off x="3657600" y="4546242"/>
            <a:ext cx="4056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 dirty="0">
                <a:solidFill>
                  <a:schemeClr val="bg1"/>
                </a:solidFill>
              </a:rPr>
              <a:t>WELKOM</a:t>
            </a:r>
          </a:p>
        </p:txBody>
      </p:sp>
    </p:spTree>
    <p:extLst>
      <p:ext uri="{BB962C8B-B14F-4D97-AF65-F5344CB8AC3E}">
        <p14:creationId xmlns:p14="http://schemas.microsoft.com/office/powerpoint/2010/main" val="135731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63112" y="941183"/>
            <a:ext cx="6969370" cy="4525963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+mn-lt"/>
              </a:rPr>
              <a:t>Logica = </a:t>
            </a:r>
            <a:r>
              <a:rPr lang="nl-NL" sz="2400" dirty="0">
                <a:solidFill>
                  <a:srgbClr val="4CBCC5"/>
                </a:solidFill>
                <a:latin typeface="+mn-lt"/>
              </a:rPr>
              <a:t>correct redeneren</a:t>
            </a:r>
          </a:p>
          <a:p>
            <a:r>
              <a:rPr lang="nl-NL" sz="2400" dirty="0">
                <a:latin typeface="+mn-lt"/>
              </a:rPr>
              <a:t>Vanuit bekende feiten </a:t>
            </a:r>
            <a:r>
              <a:rPr lang="nl-NL" sz="2400" dirty="0">
                <a:solidFill>
                  <a:srgbClr val="4CBCC5"/>
                </a:solidFill>
                <a:latin typeface="+mn-lt"/>
              </a:rPr>
              <a:t>NIEUWE FEITEN </a:t>
            </a:r>
            <a:r>
              <a:rPr lang="nl-NL" sz="2400" dirty="0">
                <a:latin typeface="+mn-lt"/>
              </a:rPr>
              <a:t>afleiden.</a:t>
            </a:r>
          </a:p>
          <a:p>
            <a:r>
              <a:rPr lang="nl-NL" sz="2400" dirty="0">
                <a:latin typeface="+mn-lt"/>
              </a:rPr>
              <a:t>Kunnen uitleggen</a:t>
            </a:r>
            <a:r>
              <a:rPr lang="nl-NL" sz="2400" dirty="0">
                <a:solidFill>
                  <a:srgbClr val="00BECB"/>
                </a:solidFill>
                <a:latin typeface="+mn-lt"/>
              </a:rPr>
              <a:t> </a:t>
            </a:r>
            <a:r>
              <a:rPr lang="nl-NL" sz="2400" dirty="0">
                <a:latin typeface="+mn-lt"/>
              </a:rPr>
              <a:t>waarom iets doet wat het doet. </a:t>
            </a:r>
            <a:endParaRPr lang="nl-BE" sz="2400" dirty="0">
              <a:latin typeface="+mn-lt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5" name="Afbeelding 4" descr="Afbeelding met cirkel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9FE25572-56AB-3573-53FE-61D04CB8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9" y="702215"/>
            <a:ext cx="1636729" cy="186782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00CD2F7-40CB-30E9-4092-0BEE652878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258"/>
          <a:stretch/>
        </p:blipFill>
        <p:spPr>
          <a:xfrm>
            <a:off x="2189458" y="3773649"/>
            <a:ext cx="7813084" cy="16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2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40782E-6A0F-4110-934D-9E7D83420F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35291" y="1600200"/>
            <a:ext cx="11456709" cy="4849813"/>
          </a:xfrm>
        </p:spPr>
        <p:txBody>
          <a:bodyPr>
            <a:normAutofit/>
          </a:bodyPr>
          <a:lstStyle/>
          <a:p>
            <a:r>
              <a:rPr lang="nl-NL" sz="2400" dirty="0"/>
              <a:t>Neem het set met binaire kaarten.</a:t>
            </a:r>
          </a:p>
          <a:p>
            <a:r>
              <a:rPr lang="nl-NL" sz="2400" dirty="0"/>
              <a:t>Leg de kaartjes op deze manier op tafel.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Draai alle kaartjes om, behalve het rechterkaartje. Dit is het getal 1.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nl-NL" dirty="0"/>
          </a:p>
          <a:p>
            <a:pPr marL="457200" lvl="1" indent="0">
              <a:lnSpc>
                <a:spcPct val="150000"/>
              </a:lnSpc>
              <a:buNone/>
            </a:pPr>
            <a:r>
              <a:rPr lang="nl-NL" dirty="0"/>
              <a:t>Je schrijft het zo:</a:t>
            </a:r>
            <a:br>
              <a:rPr lang="nl-NL" dirty="0"/>
            </a:br>
            <a:r>
              <a:rPr lang="nl-NL" dirty="0">
                <a:solidFill>
                  <a:srgbClr val="4CBCC5"/>
                </a:solidFill>
              </a:rPr>
              <a:t>De achterkant van je kaartje is 0 en als je de stippen ziet, is het 1.</a:t>
            </a:r>
          </a:p>
          <a:p>
            <a:pPr marL="0" indent="0">
              <a:buNone/>
            </a:pPr>
            <a:endParaRPr lang="nl-BE" sz="24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CF77124-C6EF-4814-B928-BED4ED998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83" y="2627404"/>
            <a:ext cx="3607048" cy="104414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8DE8B6-C0AC-4EDA-B726-C0D9045E2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90"/>
          <a:stretch/>
        </p:blipFill>
        <p:spPr>
          <a:xfrm>
            <a:off x="3404343" y="4821925"/>
            <a:ext cx="4396874" cy="66645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1B5FE84-9EA0-8C70-4D5E-5DBA49CDADF2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21B43F71-3ED3-EDC6-11F0-2A01C77EA43B}"/>
              </a:ext>
            </a:extLst>
          </p:cNvPr>
          <p:cNvSpPr txBox="1">
            <a:spLocks/>
          </p:cNvSpPr>
          <p:nvPr/>
        </p:nvSpPr>
        <p:spPr>
          <a:xfrm>
            <a:off x="1144587" y="226622"/>
            <a:ext cx="99028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Binair schrijven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3938AB-DCC3-F6C1-3690-E336DA0344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0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0587EF4-4078-490D-A9D0-3261FD37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78" y="874173"/>
            <a:ext cx="2581275" cy="119062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D3F9F7-6E4B-4FF2-9E7A-8FDC282D2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18" y="2064798"/>
            <a:ext cx="4086161" cy="865148"/>
          </a:xfrm>
          <a:prstGeom prst="rect">
            <a:avLst/>
          </a:prstGeom>
        </p:spPr>
      </p:pic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309407FE-88D3-4C04-9B8F-B21D7E9BFEE3}"/>
              </a:ext>
            </a:extLst>
          </p:cNvPr>
          <p:cNvSpPr txBox="1">
            <a:spLocks/>
          </p:cNvSpPr>
          <p:nvPr/>
        </p:nvSpPr>
        <p:spPr>
          <a:xfrm>
            <a:off x="3316066" y="3445406"/>
            <a:ext cx="2374819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latin typeface="+mn-lt"/>
              </a:rPr>
              <a:t>Leg het getal 6.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endParaRPr lang="nl-BE" sz="2400" dirty="0">
              <a:latin typeface="+mn-lt"/>
            </a:endParaRPr>
          </a:p>
        </p:txBody>
      </p:sp>
      <p:sp>
        <p:nvSpPr>
          <p:cNvPr id="15" name="Tijdelijke aanduiding voor inhoud 3">
            <a:extLst>
              <a:ext uri="{FF2B5EF4-FFF2-40B4-BE49-F238E27FC236}">
                <a16:creationId xmlns:a16="http://schemas.microsoft.com/office/drawing/2014/main" id="{6AE11FFA-359D-4690-926D-4E3C739E0F4E}"/>
              </a:ext>
            </a:extLst>
          </p:cNvPr>
          <p:cNvSpPr txBox="1">
            <a:spLocks/>
          </p:cNvSpPr>
          <p:nvPr/>
        </p:nvSpPr>
        <p:spPr>
          <a:xfrm>
            <a:off x="3316066" y="4196887"/>
            <a:ext cx="2610847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latin typeface="+mn-lt"/>
              </a:rPr>
              <a:t>Leg het getal 21.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endParaRPr lang="nl-BE" sz="2400" dirty="0">
              <a:latin typeface="+mn-lt"/>
            </a:endParaRPr>
          </a:p>
        </p:txBody>
      </p:sp>
      <p:sp>
        <p:nvSpPr>
          <p:cNvPr id="16" name="Tijdelijke aanduiding voor inhoud 3">
            <a:extLst>
              <a:ext uri="{FF2B5EF4-FFF2-40B4-BE49-F238E27FC236}">
                <a16:creationId xmlns:a16="http://schemas.microsoft.com/office/drawing/2014/main" id="{25D857D4-43F9-4F1B-9E39-A7DD9B8FE2F8}"/>
              </a:ext>
            </a:extLst>
          </p:cNvPr>
          <p:cNvSpPr txBox="1">
            <a:spLocks/>
          </p:cNvSpPr>
          <p:nvPr/>
        </p:nvSpPr>
        <p:spPr>
          <a:xfrm>
            <a:off x="3316066" y="4948368"/>
            <a:ext cx="2610847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latin typeface="+mn-lt"/>
              </a:rPr>
              <a:t>Leg het getal 29.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endParaRPr lang="nl-BE" sz="2400" dirty="0">
              <a:latin typeface="+mn-lt"/>
            </a:endParaRPr>
          </a:p>
        </p:txBody>
      </p:sp>
      <p:sp>
        <p:nvSpPr>
          <p:cNvPr id="17" name="Tijdelijke aanduiding voor inhoud 3">
            <a:extLst>
              <a:ext uri="{FF2B5EF4-FFF2-40B4-BE49-F238E27FC236}">
                <a16:creationId xmlns:a16="http://schemas.microsoft.com/office/drawing/2014/main" id="{964A0573-14D6-4BD2-9475-EA4C5D0B69A4}"/>
              </a:ext>
            </a:extLst>
          </p:cNvPr>
          <p:cNvSpPr txBox="1">
            <a:spLocks/>
          </p:cNvSpPr>
          <p:nvPr/>
        </p:nvSpPr>
        <p:spPr>
          <a:xfrm>
            <a:off x="6096000" y="3445406"/>
            <a:ext cx="1296365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solidFill>
                  <a:srgbClr val="4CBCC5"/>
                </a:solidFill>
                <a:latin typeface="+mn-lt"/>
              </a:rPr>
              <a:t>00110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solidFill>
                <a:srgbClr val="7A34AE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nl-NL" sz="2400" dirty="0">
              <a:solidFill>
                <a:srgbClr val="7A34AE"/>
              </a:solidFill>
            </a:endParaRPr>
          </a:p>
          <a:p>
            <a:pPr marL="0" indent="0">
              <a:buNone/>
            </a:pPr>
            <a:endParaRPr lang="nl-BE" sz="2400" dirty="0">
              <a:solidFill>
                <a:srgbClr val="7A34AE"/>
              </a:solidFill>
            </a:endParaRPr>
          </a:p>
        </p:txBody>
      </p:sp>
      <p:sp>
        <p:nvSpPr>
          <p:cNvPr id="18" name="Tijdelijke aanduiding voor inhoud 3">
            <a:extLst>
              <a:ext uri="{FF2B5EF4-FFF2-40B4-BE49-F238E27FC236}">
                <a16:creationId xmlns:a16="http://schemas.microsoft.com/office/drawing/2014/main" id="{BFAB67E0-8C33-4D2B-8D93-4FB7BD5980AE}"/>
              </a:ext>
            </a:extLst>
          </p:cNvPr>
          <p:cNvSpPr txBox="1">
            <a:spLocks/>
          </p:cNvSpPr>
          <p:nvPr/>
        </p:nvSpPr>
        <p:spPr>
          <a:xfrm>
            <a:off x="6095999" y="4930214"/>
            <a:ext cx="1296365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solidFill>
                  <a:srgbClr val="4CBCC5"/>
                </a:solidFill>
                <a:latin typeface="+mn-lt"/>
              </a:rPr>
              <a:t>11101</a:t>
            </a:r>
          </a:p>
          <a:p>
            <a:pPr marL="457200" indent="-457200">
              <a:buFont typeface="+mj-lt"/>
              <a:buAutoNum type="arabicPeriod"/>
            </a:pPr>
            <a:endParaRPr lang="nl-NL" sz="2400" dirty="0">
              <a:solidFill>
                <a:srgbClr val="00BECB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nl-NL" sz="2400" dirty="0">
              <a:solidFill>
                <a:srgbClr val="00BECB"/>
              </a:solidFill>
            </a:endParaRPr>
          </a:p>
          <a:p>
            <a:pPr marL="0" indent="0">
              <a:buNone/>
            </a:pPr>
            <a:endParaRPr lang="nl-BE" sz="2400" dirty="0">
              <a:solidFill>
                <a:srgbClr val="00BECB"/>
              </a:solidFill>
            </a:endParaRPr>
          </a:p>
        </p:txBody>
      </p:sp>
      <p:sp>
        <p:nvSpPr>
          <p:cNvPr id="19" name="Tijdelijke aanduiding voor inhoud 3">
            <a:extLst>
              <a:ext uri="{FF2B5EF4-FFF2-40B4-BE49-F238E27FC236}">
                <a16:creationId xmlns:a16="http://schemas.microsoft.com/office/drawing/2014/main" id="{A530C6E9-87AA-401F-A546-7E9F7454113A}"/>
              </a:ext>
            </a:extLst>
          </p:cNvPr>
          <p:cNvSpPr txBox="1">
            <a:spLocks/>
          </p:cNvSpPr>
          <p:nvPr/>
        </p:nvSpPr>
        <p:spPr>
          <a:xfrm>
            <a:off x="6095999" y="4187810"/>
            <a:ext cx="1296365" cy="59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indent="-342891" algn="l" defTabSz="914377" rtl="0" eaLnBrk="1" latinLnBrk="0" hangingPunct="1">
              <a:spcBef>
                <a:spcPct val="20000"/>
              </a:spcBef>
              <a:buClrTx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itchFamily="34" charset="0"/>
              <a:buChar char="–"/>
              <a:defRPr sz="28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Clr>
                <a:srgbClr val="F18E00"/>
              </a:buClr>
              <a:buFont typeface="Arial" pitchFamily="34" charset="0"/>
              <a:buChar char="•"/>
              <a:defRPr sz="2400" kern="1200">
                <a:solidFill>
                  <a:srgbClr val="FF8414"/>
                </a:solidFill>
                <a:latin typeface="+mj-lt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Clr>
                <a:srgbClr val="BF18B3"/>
              </a:buClr>
              <a:buFont typeface="Arial" panose="020B0604020202020204" pitchFamily="34" charset="0"/>
              <a:buChar char="•"/>
              <a:defRPr sz="2000" kern="1200">
                <a:solidFill>
                  <a:srgbClr val="BF18B3"/>
                </a:solidFill>
                <a:latin typeface="+mj-lt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>
                <a:solidFill>
                  <a:srgbClr val="4CBCC5"/>
                </a:solidFill>
                <a:latin typeface="+mn-lt"/>
              </a:rPr>
              <a:t>10101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458437AE-68B7-3B97-6CDC-5E035E7AF534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FD9FCF46-2291-3145-5F2E-EB3D55B0B517}"/>
              </a:ext>
            </a:extLst>
          </p:cNvPr>
          <p:cNvSpPr txBox="1">
            <a:spLocks/>
          </p:cNvSpPr>
          <p:nvPr/>
        </p:nvSpPr>
        <p:spPr>
          <a:xfrm>
            <a:off x="735291" y="1600201"/>
            <a:ext cx="11456709" cy="1190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/>
              <a:t>Leg nu het getal 5.</a:t>
            </a:r>
            <a:br>
              <a:rPr lang="nl-NL" sz="2400" dirty="0"/>
            </a:br>
            <a:br>
              <a:rPr lang="nl-NL" sz="2400" dirty="0"/>
            </a:br>
            <a:r>
              <a:rPr lang="nl-NL" sz="2400" dirty="0"/>
              <a:t>In computertaal schrijf je het zo: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0" indent="0">
              <a:buFont typeface="Arial" panose="020B0604020202020204" pitchFamily="34" charset="0"/>
              <a:buNone/>
            </a:pPr>
            <a:endParaRPr lang="nl-BE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7674D0-741F-97A8-D929-482C86F609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E884107E-EE12-1A00-3C94-439538A05E51}"/>
              </a:ext>
            </a:extLst>
          </p:cNvPr>
          <p:cNvSpPr txBox="1">
            <a:spLocks/>
          </p:cNvSpPr>
          <p:nvPr/>
        </p:nvSpPr>
        <p:spPr>
          <a:xfrm>
            <a:off x="735291" y="1185422"/>
            <a:ext cx="11456709" cy="5064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We gaan nu de cijfers omzetten naar letters. We spreken af dat a=1, b=2, …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1200" dirty="0"/>
          </a:p>
          <a:p>
            <a:r>
              <a:rPr lang="nl-NL" sz="2400" dirty="0"/>
              <a:t>Zo schrijf je dan het woord aap: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				</a:t>
            </a:r>
            <a:endParaRPr lang="nl-NL" sz="1200" dirty="0"/>
          </a:p>
          <a:p>
            <a:r>
              <a:rPr lang="nl-NL" sz="2400" dirty="0"/>
              <a:t>Schrijf nu je </a:t>
            </a:r>
            <a:r>
              <a:rPr lang="nl-NL" sz="2400" dirty="0">
                <a:solidFill>
                  <a:srgbClr val="4CBCC5"/>
                </a:solidFill>
              </a:rPr>
              <a:t>eigen naam</a:t>
            </a:r>
            <a:r>
              <a:rPr lang="nl-NL" sz="24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BE" sz="24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2A6539-6C9C-44D5-89DA-FFCC6FA57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88" y="1535354"/>
            <a:ext cx="6690871" cy="18211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13B8BB-C6BC-47F8-B94B-F8FA0430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997" y="3500532"/>
            <a:ext cx="5213723" cy="174957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65EA10C-79AE-3F14-FCB1-D5EAB77FDC72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3C88C9-74D3-DAED-D342-0F0E613B1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63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87496" y="927866"/>
            <a:ext cx="696937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Een algoritme is eigenlijk een </a:t>
            </a:r>
            <a:r>
              <a:rPr lang="nl-NL" sz="2400" dirty="0">
                <a:solidFill>
                  <a:srgbClr val="00BECB"/>
                </a:solidFill>
              </a:rPr>
              <a:t>STAPPENPLAN</a:t>
            </a:r>
            <a:r>
              <a:rPr lang="nl-NL" sz="2400" dirty="0"/>
              <a:t> om iets uitgevoerd te krijgen.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>
                <a:solidFill>
                  <a:srgbClr val="00BECB"/>
                </a:solidFill>
              </a:rPr>
              <a:t>Korte instructies</a:t>
            </a:r>
            <a:r>
              <a:rPr lang="nl-NL" sz="2400" dirty="0"/>
              <a:t> in de </a:t>
            </a:r>
            <a:r>
              <a:rPr lang="nl-NL" sz="2400" dirty="0">
                <a:solidFill>
                  <a:srgbClr val="00BECB"/>
                </a:solidFill>
              </a:rPr>
              <a:t>juiste volgorde </a:t>
            </a:r>
            <a:r>
              <a:rPr lang="nl-NL" sz="2400" dirty="0"/>
              <a:t>plaatsen.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pic>
        <p:nvPicPr>
          <p:cNvPr id="3" name="Afbeelding 2" descr="Afbeelding met Graphics, grafische vormgeving, cirkel, Kleurrijkheid&#10;&#10;Automatisch gegenereerde beschrijving">
            <a:extLst>
              <a:ext uri="{FF2B5EF4-FFF2-40B4-BE49-F238E27FC236}">
                <a16:creationId xmlns:a16="http://schemas.microsoft.com/office/drawing/2014/main" id="{55B14A9D-68E2-17CA-164E-A1006278C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34" y="691150"/>
            <a:ext cx="1660109" cy="1889953"/>
          </a:xfrm>
          <a:prstGeom prst="rect">
            <a:avLst/>
          </a:prstGeom>
        </p:spPr>
      </p:pic>
      <p:pic>
        <p:nvPicPr>
          <p:cNvPr id="9" name="Afbeelding 8" descr="Afbeelding met speelgoed, pop, verschillende, lijn&#10;&#10;Automatisch gegenereerde beschrijving">
            <a:extLst>
              <a:ext uri="{FF2B5EF4-FFF2-40B4-BE49-F238E27FC236}">
                <a16:creationId xmlns:a16="http://schemas.microsoft.com/office/drawing/2014/main" id="{8DF6760E-E652-DC25-ECF2-856619BBB4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5" y="3290439"/>
            <a:ext cx="4324350" cy="26396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76594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541371D-3BEC-6C52-593E-43E9620E0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415" y="1842490"/>
            <a:ext cx="4261169" cy="317301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E0EBDFA-D676-8DEB-5FC4-003D17129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397" y="2036062"/>
            <a:ext cx="5397627" cy="278587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D205EEE-128B-BD31-8102-0DA0CB3ECD0B}"/>
              </a:ext>
            </a:extLst>
          </p:cNvPr>
          <p:cNvSpPr/>
          <p:nvPr/>
        </p:nvSpPr>
        <p:spPr>
          <a:xfrm>
            <a:off x="59094" y="112727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116E560-9DE5-4AF5-AF00-8CA32E7FC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97" y="377952"/>
            <a:ext cx="5306072" cy="62608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7EE40F-1628-4D02-BDC8-603EDEEC3F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528"/>
          <a:stretch/>
        </p:blipFill>
        <p:spPr>
          <a:xfrm>
            <a:off x="3594134" y="298552"/>
            <a:ext cx="5490151" cy="62608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144A2C2-BF6D-98BA-0E60-B6CEF6B3ECB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24071" y="975922"/>
            <a:ext cx="7185265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nl-NL" sz="2400" dirty="0"/>
              <a:t>Leren hoe je iets in kleine stappen kan opdelen, dus </a:t>
            </a:r>
            <a:r>
              <a:rPr lang="nl-NL" sz="2400" dirty="0">
                <a:solidFill>
                  <a:srgbClr val="00BECB"/>
                </a:solidFill>
              </a:rPr>
              <a:t>KLEINE, DUIDELIJKE OPDRACHTEN </a:t>
            </a:r>
            <a:r>
              <a:rPr lang="nl-NL" sz="2400" dirty="0"/>
              <a:t>om een taak juist te kunnen uitvoeren.</a:t>
            </a:r>
            <a:endParaRPr lang="nl-BE" sz="24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pic>
        <p:nvPicPr>
          <p:cNvPr id="5" name="Afbeelding 4" descr="Afbeelding met cirkel, Graphics, Lettertype, logo&#10;&#10;Automatisch gegenereerde beschrijving">
            <a:extLst>
              <a:ext uri="{FF2B5EF4-FFF2-40B4-BE49-F238E27FC236}">
                <a16:creationId xmlns:a16="http://schemas.microsoft.com/office/drawing/2014/main" id="{509085CD-C61E-3571-2BB7-8852C7832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" y="702216"/>
            <a:ext cx="1640670" cy="1867822"/>
          </a:xfrm>
          <a:prstGeom prst="rect">
            <a:avLst/>
          </a:prstGeom>
        </p:spPr>
      </p:pic>
      <p:pic>
        <p:nvPicPr>
          <p:cNvPr id="1030" name="Picture 6" descr="Uitgebreid ontbijten/brunchen - Délifrance Leiden | Groupon">
            <a:extLst>
              <a:ext uri="{FF2B5EF4-FFF2-40B4-BE49-F238E27FC236}">
                <a16:creationId xmlns:a16="http://schemas.microsoft.com/office/drawing/2014/main" id="{C564E3F8-AAD8-100E-7AA8-1C0BECCF7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52127"/>
            <a:ext cx="4399407" cy="264975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99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89F2E54-0A2F-F4B1-E543-116DA6F3AE8C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60282E-BA70-87FA-F5BF-24A36C0B3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940" y="2516758"/>
            <a:ext cx="5236119" cy="1824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ED38A-2B74-4C26-8CD3-35893E07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92" y="1231846"/>
            <a:ext cx="5376413" cy="439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EC4BA5A-17C4-1BA6-942A-C766CEAC9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39" y="877986"/>
            <a:ext cx="7161518" cy="5102024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Ik krijg thuisonderwijs: mindmap / lapbook">
            <a:extLst>
              <a:ext uri="{FF2B5EF4-FFF2-40B4-BE49-F238E27FC236}">
                <a16:creationId xmlns:a16="http://schemas.microsoft.com/office/drawing/2014/main" id="{152DA793-AA31-7BC1-FE23-181E54BEA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4144" r="3560" b="5828"/>
          <a:stretch/>
        </p:blipFill>
        <p:spPr bwMode="auto">
          <a:xfrm>
            <a:off x="2350228" y="1049654"/>
            <a:ext cx="7491539" cy="475868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A89A7C6-AC83-4AEF-D390-39BFB799E2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2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2152" y="1270367"/>
            <a:ext cx="83970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Leren zien dat dingen </a:t>
            </a:r>
            <a:r>
              <a:rPr lang="nl-NL" sz="2400" dirty="0">
                <a:solidFill>
                  <a:srgbClr val="00BECB"/>
                </a:solidFill>
              </a:rPr>
              <a:t>herhalen, </a:t>
            </a:r>
            <a:r>
              <a:rPr lang="nl-NL" sz="2400" dirty="0"/>
              <a:t>zoeken naar </a:t>
            </a:r>
            <a:r>
              <a:rPr lang="nl-NL" sz="2400" dirty="0">
                <a:solidFill>
                  <a:srgbClr val="00BECB"/>
                </a:solidFill>
              </a:rPr>
              <a:t>overeenkomsten</a:t>
            </a:r>
            <a:r>
              <a:rPr lang="nl-NL" sz="2400" dirty="0"/>
              <a:t>.</a:t>
            </a:r>
            <a:endParaRPr lang="nl-BE" sz="24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pic>
        <p:nvPicPr>
          <p:cNvPr id="3" name="Afbeelding 2" descr="Afbeelding met Graphics, cirkel, grafische vormgeving, Magenta&#10;&#10;Automatisch gegenereerde beschrijving">
            <a:extLst>
              <a:ext uri="{FF2B5EF4-FFF2-40B4-BE49-F238E27FC236}">
                <a16:creationId xmlns:a16="http://schemas.microsoft.com/office/drawing/2014/main" id="{3E5A90A3-08F5-C85D-735C-5087E82A4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" y="704460"/>
            <a:ext cx="1811729" cy="1863333"/>
          </a:xfrm>
          <a:prstGeom prst="rect">
            <a:avLst/>
          </a:prstGeom>
        </p:spPr>
      </p:pic>
      <p:pic>
        <p:nvPicPr>
          <p:cNvPr id="8" name="Afbeelding 7" descr="Afbeelding met tekst, keramiek, porselein&#10;&#10;Automatisch gegenereerde beschrijving">
            <a:extLst>
              <a:ext uri="{FF2B5EF4-FFF2-40B4-BE49-F238E27FC236}">
                <a16:creationId xmlns:a16="http://schemas.microsoft.com/office/drawing/2014/main" id="{E2A8364A-4D06-4517-BA7D-EAE747A4E1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1"/>
          <a:stretch/>
        </p:blipFill>
        <p:spPr bwMode="auto">
          <a:xfrm>
            <a:off x="3202152" y="3020087"/>
            <a:ext cx="3836543" cy="1867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 descr="Afbeelding met tekst, keramiek, porselein&#10;&#10;Automatisch gegenereerde beschrijving">
            <a:extLst>
              <a:ext uri="{FF2B5EF4-FFF2-40B4-BE49-F238E27FC236}">
                <a16:creationId xmlns:a16="http://schemas.microsoft.com/office/drawing/2014/main" id="{4A29B1E4-31DA-79C7-027F-2AD28BEB2A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0" b="9981"/>
          <a:stretch/>
        </p:blipFill>
        <p:spPr bwMode="auto">
          <a:xfrm>
            <a:off x="6912555" y="3020086"/>
            <a:ext cx="3836543" cy="1867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2452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A4B03772-C746-8B23-09A0-7D3ADE912BC6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35B307-F4DF-45DE-85CC-1711EB0BE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20" b="43391"/>
          <a:stretch/>
        </p:blipFill>
        <p:spPr>
          <a:xfrm>
            <a:off x="3227355" y="2240592"/>
            <a:ext cx="5734620" cy="237681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3A3FE1-C5BA-D385-462A-17820CEFA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287" y="1539797"/>
            <a:ext cx="6064756" cy="37784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22D2C5B-BEB0-0880-CE01-A752D044A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185" y="748787"/>
            <a:ext cx="6311629" cy="536042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2EA1631-BF75-8263-4E6C-EE7FAF021D4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6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240560" y="3870473"/>
            <a:ext cx="7408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Aan de slag met de </a:t>
            </a:r>
            <a:r>
              <a:rPr lang="nl-NL" sz="2400" dirty="0" err="1"/>
              <a:t>Micro:bit</a:t>
            </a:r>
            <a:endParaRPr lang="nl-NL" sz="24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2763293" y="3029940"/>
            <a:ext cx="6856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HET COMPUTATIONEEL DENKEN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B7287179-9798-A64F-ADB5-7C88A2FD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69" y="5934580"/>
            <a:ext cx="1793181" cy="71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O Wagenschot OV2 type 2 en 3 en OV3 type 3 en basisaanbod">
            <a:extLst>
              <a:ext uri="{FF2B5EF4-FFF2-40B4-BE49-F238E27FC236}">
                <a16:creationId xmlns:a16="http://schemas.microsoft.com/office/drawing/2014/main" id="{ACFE15B9-D892-404D-831F-B415BF83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452" y="5934580"/>
            <a:ext cx="1738648" cy="4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nderwijsvereniging van de Steden en Gemeenten - OVSG | VLEVA">
            <a:extLst>
              <a:ext uri="{FF2B5EF4-FFF2-40B4-BE49-F238E27FC236}">
                <a16:creationId xmlns:a16="http://schemas.microsoft.com/office/drawing/2014/main" id="{A166CFF6-DB43-3849-A311-0A93134D7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07" y="5934580"/>
            <a:ext cx="1384334" cy="64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2A582D2-401E-5840-B802-95042CE2024C}"/>
              </a:ext>
            </a:extLst>
          </p:cNvPr>
          <p:cNvSpPr txBox="1"/>
          <p:nvPr/>
        </p:nvSpPr>
        <p:spPr>
          <a:xfrm>
            <a:off x="1819147" y="4966891"/>
            <a:ext cx="874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U aangeboden door het Steunpunt Onderwijs Provincie Limburg i.s.m. volgende partners:</a:t>
            </a:r>
          </a:p>
        </p:txBody>
      </p:sp>
    </p:spTree>
    <p:extLst>
      <p:ext uri="{BB962C8B-B14F-4D97-AF65-F5344CB8AC3E}">
        <p14:creationId xmlns:p14="http://schemas.microsoft.com/office/powerpoint/2010/main" val="337270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2152" y="1294751"/>
            <a:ext cx="83970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Teveel info is niet nodig, dus </a:t>
            </a:r>
            <a:r>
              <a:rPr lang="nl-NL" sz="2400" dirty="0">
                <a:solidFill>
                  <a:srgbClr val="00BECB"/>
                </a:solidFill>
              </a:rPr>
              <a:t>overbodige details weglaten</a:t>
            </a:r>
            <a:r>
              <a:rPr lang="nl-NL" sz="2400" dirty="0"/>
              <a:t>!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pic>
        <p:nvPicPr>
          <p:cNvPr id="5" name="Afbeelding 4" descr="Afbeelding met cirkel, Graphics, symbool, Kleurrijkheid&#10;&#10;Automatisch gegenereerde beschrijving">
            <a:extLst>
              <a:ext uri="{FF2B5EF4-FFF2-40B4-BE49-F238E27FC236}">
                <a16:creationId xmlns:a16="http://schemas.microsoft.com/office/drawing/2014/main" id="{8F453892-A2BB-176C-D155-D3AF53994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" y="702216"/>
            <a:ext cx="1640670" cy="1867822"/>
          </a:xfrm>
          <a:prstGeom prst="rect">
            <a:avLst/>
          </a:prstGeom>
        </p:spPr>
      </p:pic>
      <p:pic>
        <p:nvPicPr>
          <p:cNvPr id="3074" name="Picture 2" descr="De kaart van de Brusselse metro, met wandeltijden - STIB-MIVB">
            <a:extLst>
              <a:ext uri="{FF2B5EF4-FFF2-40B4-BE49-F238E27FC236}">
                <a16:creationId xmlns:a16="http://schemas.microsoft.com/office/drawing/2014/main" id="{DEBBFBA2-9D9A-D710-E212-BF36B684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547" y="2802510"/>
            <a:ext cx="4962221" cy="33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70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F907934-9D80-C24E-4C1E-82CF95F50E5A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 descr="Afbeelding met shoji&#10;&#10;Automatisch gegenereerde beschrijving">
            <a:extLst>
              <a:ext uri="{FF2B5EF4-FFF2-40B4-BE49-F238E27FC236}">
                <a16:creationId xmlns:a16="http://schemas.microsoft.com/office/drawing/2014/main" id="{76997859-8838-44D8-BA1D-EE4B73D5B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67" y="1819275"/>
            <a:ext cx="3212465" cy="3219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8A4664F-2636-236A-205C-2AD4EC7C0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673" y="1678253"/>
            <a:ext cx="4288651" cy="35014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B97E052-D38F-477D-9BC6-634C02BEB4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" t="7258" r="872" b="8860"/>
          <a:stretch/>
        </p:blipFill>
        <p:spPr>
          <a:xfrm>
            <a:off x="3567527" y="1748764"/>
            <a:ext cx="5056942" cy="336047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B0DA61B-9500-8BF3-17C3-E4577B75F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357" y="876715"/>
            <a:ext cx="3333750" cy="51435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8F22C359-4C25-DB96-6304-EB9BA6EC02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655" y="876715"/>
            <a:ext cx="3974345" cy="51435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A047B0D-CAC3-17F1-82A2-908CABF57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3528" y="318421"/>
            <a:ext cx="8204944" cy="622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CEF650-04EC-4E09-B864-EDAAF4BF37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02152" y="1270367"/>
            <a:ext cx="839700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Fouten maken is normaal.</a:t>
            </a:r>
          </a:p>
          <a:p>
            <a:pPr marL="0" indent="0">
              <a:buNone/>
            </a:pPr>
            <a:r>
              <a:rPr lang="nl-NL" sz="2400" dirty="0"/>
              <a:t>Het </a:t>
            </a:r>
            <a:r>
              <a:rPr lang="nl-NL" sz="2400" dirty="0">
                <a:solidFill>
                  <a:srgbClr val="00BECB"/>
                </a:solidFill>
              </a:rPr>
              <a:t>zoeken naar deze fouten </a:t>
            </a:r>
            <a:r>
              <a:rPr lang="nl-NL" sz="2400" dirty="0"/>
              <a:t>en deze </a:t>
            </a:r>
            <a:r>
              <a:rPr lang="nl-NL" sz="2400" dirty="0">
                <a:solidFill>
                  <a:srgbClr val="00BECB"/>
                </a:solidFill>
              </a:rPr>
              <a:t>oplossen</a:t>
            </a:r>
            <a:r>
              <a:rPr lang="nl-NL" sz="2400" dirty="0"/>
              <a:t> behoren tot het leerproces.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B185403-92B4-A7C6-1BE8-D8675432899E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116BDA8-5520-2824-CA36-B2EB1EA44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  <p:pic>
        <p:nvPicPr>
          <p:cNvPr id="7" name="Afbeelding 6" descr="Afbeelding met Graphics, cirkel, Lettertype, logo&#10;&#10;Automatisch gegenereerde beschrijving">
            <a:extLst>
              <a:ext uri="{FF2B5EF4-FFF2-40B4-BE49-F238E27FC236}">
                <a16:creationId xmlns:a16="http://schemas.microsoft.com/office/drawing/2014/main" id="{E7F1DAFF-4DDC-B33E-8D30-3EBA78773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44" y="702215"/>
            <a:ext cx="1640671" cy="1867823"/>
          </a:xfrm>
          <a:prstGeom prst="rect">
            <a:avLst/>
          </a:prstGeom>
        </p:spPr>
      </p:pic>
      <p:pic>
        <p:nvPicPr>
          <p:cNvPr id="8" name="Afbeelding 7" descr="Dudolf">
            <a:extLst>
              <a:ext uri="{FF2B5EF4-FFF2-40B4-BE49-F238E27FC236}">
                <a16:creationId xmlns:a16="http://schemas.microsoft.com/office/drawing/2014/main" id="{2315A20D-9FD7-D9EF-88C9-E40D45736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25148"/>
            <a:ext cx="3353272" cy="323694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469007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7760" y="373769"/>
            <a:ext cx="1706033" cy="1589144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C62CE73-1AC0-4D31-845D-E184AF255A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0734" y="1800082"/>
            <a:ext cx="10670530" cy="452596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800"/>
              </a:spcAft>
              <a:buAutoNum type="arabicPeriod"/>
            </a:pPr>
            <a:r>
              <a:rPr lang="nl-BE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Haal de balpennen uit elkaar.</a:t>
            </a:r>
          </a:p>
          <a:p>
            <a:pPr marL="400041" lvl="1" indent="0">
              <a:spcAft>
                <a:spcPts val="800"/>
              </a:spcAft>
              <a:buNone/>
            </a:pPr>
            <a:r>
              <a:rPr lang="nl-BE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Kies zelf hoe het materiaal wordt georganiseerd en hoe de taken worden verdeeld.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nl-BE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Probeer in groep al deze balpennen zo snel mogelijk te assembleren.</a:t>
            </a:r>
          </a:p>
          <a:p>
            <a:pPr marL="457200" indent="-457200">
              <a:spcAft>
                <a:spcPts val="800"/>
              </a:spcAft>
              <a:buFont typeface="+mj-lt"/>
              <a:buAutoNum type="arabicPeriod"/>
            </a:pPr>
            <a:r>
              <a:rPr lang="nl-BE" sz="2400" dirty="0"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Bespreek de productieprocessen. </a:t>
            </a:r>
          </a:p>
          <a:p>
            <a:pPr marL="400041" lvl="1" indent="0">
              <a:spcAft>
                <a:spcPts val="800"/>
              </a:spcAft>
              <a:buNone/>
            </a:pPr>
            <a:r>
              <a:rPr lang="nl-BE" i="1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klemtoon ligt hierbij op inzicht in het proces.    </a:t>
            </a:r>
          </a:p>
          <a:p>
            <a:pPr marL="0" indent="0">
              <a:buNone/>
            </a:pPr>
            <a:endParaRPr lang="nl-BE" sz="24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C7013BC-F285-5290-6F78-E60C008B362A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F673E2B1-A0AE-D0AB-63CF-6F0AE58FE97C}"/>
              </a:ext>
            </a:extLst>
          </p:cNvPr>
          <p:cNvSpPr txBox="1">
            <a:spLocks/>
          </p:cNvSpPr>
          <p:nvPr/>
        </p:nvSpPr>
        <p:spPr>
          <a:xfrm>
            <a:off x="1144587" y="253519"/>
            <a:ext cx="9902825" cy="112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De balpennenfabriek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BD07F83-46D9-2025-146B-2EED476793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4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78C1A312-E4C4-924E-3E9F-8693E0B38791}"/>
              </a:ext>
            </a:extLst>
          </p:cNvPr>
          <p:cNvSpPr txBox="1">
            <a:spLocks/>
          </p:cNvSpPr>
          <p:nvPr/>
        </p:nvSpPr>
        <p:spPr>
          <a:xfrm>
            <a:off x="907038" y="1263634"/>
            <a:ext cx="10670530" cy="5085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Logisch nadenken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Hoe pakken we het probleem van de pennen aan?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Algoritme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De volgorde van de onderdelen van de balpennen bepalen.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Decompositie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Van 1 grote opdracht vele kleintjes gemaakt.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Patroonherkenning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De meeste balpennen vertonen sterke gelijkenissen (veertjes, …)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Abstractie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Weglaten van overbodige details (kleur, grootte, …)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b="1" dirty="0">
                <a:solidFill>
                  <a:srgbClr val="4CBCC5"/>
                </a:solidFill>
              </a:rPr>
              <a:t>Evaluatie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   Werken de pennen?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851FAEB-1D3C-4872-BCA6-31E033DDB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221" y="1059779"/>
            <a:ext cx="1762381" cy="10032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B4CD5AE-74A1-EB2C-D61C-3C6049C1BB24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54D5FAA4-D699-F50A-0CFF-6DD075A3AFCC}"/>
              </a:ext>
            </a:extLst>
          </p:cNvPr>
          <p:cNvSpPr txBox="1">
            <a:spLocks/>
          </p:cNvSpPr>
          <p:nvPr/>
        </p:nvSpPr>
        <p:spPr>
          <a:xfrm>
            <a:off x="1144587" y="253519"/>
            <a:ext cx="9902825" cy="112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Handelingen in de balpennenfabriek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E133576-6D0D-174B-623A-D435FC10BD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C1C3B12D-D7A4-223E-F21A-7855FD99404B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Computational thinking">
            <a:hlinkClick r:id="" action="ppaction://media"/>
            <a:extLst>
              <a:ext uri="{FF2B5EF4-FFF2-40B4-BE49-F238E27FC236}">
                <a16:creationId xmlns:a16="http://schemas.microsoft.com/office/drawing/2014/main" id="{8459C590-27A9-5D8E-38CF-9B1C546C94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Graphics, symbool, Kleurrijkheid&#10;&#10;Automatisch gegenereerde beschrijving">
            <a:extLst>
              <a:ext uri="{FF2B5EF4-FFF2-40B4-BE49-F238E27FC236}">
                <a16:creationId xmlns:a16="http://schemas.microsoft.com/office/drawing/2014/main" id="{832C4ED9-2DCA-5071-F731-176E9C77D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65" y="1044329"/>
            <a:ext cx="1640670" cy="1867822"/>
          </a:xfrm>
          <a:prstGeom prst="rect">
            <a:avLst/>
          </a:prstGeom>
        </p:spPr>
      </p:pic>
      <p:pic>
        <p:nvPicPr>
          <p:cNvPr id="8" name="Afbeelding 7" descr="Afbeelding met Graphics, grafische vormgeving, cirkel, Kleurrijkheid&#10;&#10;Automatisch gegenereerde beschrijving">
            <a:extLst>
              <a:ext uri="{FF2B5EF4-FFF2-40B4-BE49-F238E27FC236}">
                <a16:creationId xmlns:a16="http://schemas.microsoft.com/office/drawing/2014/main" id="{E6D7B02E-3469-51A2-4E97-81F22E400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73" y="1033264"/>
            <a:ext cx="1660109" cy="1889953"/>
          </a:xfrm>
          <a:prstGeom prst="rect">
            <a:avLst/>
          </a:prstGeom>
        </p:spPr>
      </p:pic>
      <p:pic>
        <p:nvPicPr>
          <p:cNvPr id="10" name="Afbeelding 9" descr="Afbeelding met cirkel, Graphics, Lettertype, logo&#10;&#10;Automatisch gegenereerde beschrijving">
            <a:extLst>
              <a:ext uri="{FF2B5EF4-FFF2-40B4-BE49-F238E27FC236}">
                <a16:creationId xmlns:a16="http://schemas.microsoft.com/office/drawing/2014/main" id="{C3A5DADC-6F31-5366-E810-61FAB826F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48" y="1060790"/>
            <a:ext cx="1640670" cy="1867822"/>
          </a:xfrm>
          <a:prstGeom prst="rect">
            <a:avLst/>
          </a:prstGeom>
        </p:spPr>
      </p:pic>
      <p:pic>
        <p:nvPicPr>
          <p:cNvPr id="12" name="Afbeelding 11" descr="Afbeelding met cirkel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89F3BF9-C90D-6198-5400-C75390B84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8" y="1060790"/>
            <a:ext cx="1636729" cy="1867823"/>
          </a:xfrm>
          <a:prstGeom prst="rect">
            <a:avLst/>
          </a:prstGeom>
        </p:spPr>
      </p:pic>
      <p:pic>
        <p:nvPicPr>
          <p:cNvPr id="14" name="Afbeelding 13" descr="Afbeelding met Graphics, cirkel, grafische vormgeving, Magenta&#10;&#10;Automatisch gegenereerde beschrijving">
            <a:extLst>
              <a:ext uri="{FF2B5EF4-FFF2-40B4-BE49-F238E27FC236}">
                <a16:creationId xmlns:a16="http://schemas.microsoft.com/office/drawing/2014/main" id="{7D2E6417-BD52-2DE2-D131-50ECE8881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16" y="1063034"/>
            <a:ext cx="1811729" cy="1863333"/>
          </a:xfrm>
          <a:prstGeom prst="rect">
            <a:avLst/>
          </a:prstGeom>
        </p:spPr>
      </p:pic>
      <p:pic>
        <p:nvPicPr>
          <p:cNvPr id="16" name="Afbeelding 15" descr="Afbeelding met Graphics, cirkel, Lettertype, logo&#10;&#10;Automatisch gegenereerde beschrijving">
            <a:extLst>
              <a:ext uri="{FF2B5EF4-FFF2-40B4-BE49-F238E27FC236}">
                <a16:creationId xmlns:a16="http://schemas.microsoft.com/office/drawing/2014/main" id="{CB9C4A4F-C6CB-3281-B885-AEB0583C7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401" y="1060790"/>
            <a:ext cx="1640671" cy="1867823"/>
          </a:xfrm>
          <a:prstGeom prst="rect">
            <a:avLst/>
          </a:prstGeom>
        </p:spPr>
      </p:pic>
      <p:pic>
        <p:nvPicPr>
          <p:cNvPr id="18" name="Afbeelding 17" descr="Afbeelding met Graphics, logo, ontwerp&#10;&#10;Automatisch gegenereerde beschrijving">
            <a:extLst>
              <a:ext uri="{FF2B5EF4-FFF2-40B4-BE49-F238E27FC236}">
                <a16:creationId xmlns:a16="http://schemas.microsoft.com/office/drawing/2014/main" id="{2AC17803-40F7-4D1B-F335-5F0F6DF7F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96" y="4063935"/>
            <a:ext cx="1688580" cy="1760801"/>
          </a:xfrm>
          <a:prstGeom prst="rect">
            <a:avLst/>
          </a:prstGeom>
        </p:spPr>
      </p:pic>
      <p:pic>
        <p:nvPicPr>
          <p:cNvPr id="20" name="Afbeelding 19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3C84E6D2-38AA-4292-05F8-C8AA849E7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79" y="4154498"/>
            <a:ext cx="1688580" cy="1670238"/>
          </a:xfrm>
          <a:prstGeom prst="rect">
            <a:avLst/>
          </a:prstGeom>
        </p:spPr>
      </p:pic>
      <p:pic>
        <p:nvPicPr>
          <p:cNvPr id="22" name="Afbeelding 21" descr="Afbeelding met Graphics, logo, grafische vormgeving, Lettertype&#10;&#10;Automatisch gegenereerde beschrijving">
            <a:extLst>
              <a:ext uri="{FF2B5EF4-FFF2-40B4-BE49-F238E27FC236}">
                <a16:creationId xmlns:a16="http://schemas.microsoft.com/office/drawing/2014/main" id="{C737EF28-4810-C4E9-9C87-DC99E3A6B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62" y="4154498"/>
            <a:ext cx="1688580" cy="1670238"/>
          </a:xfrm>
          <a:prstGeom prst="rect">
            <a:avLst/>
          </a:prstGeom>
        </p:spPr>
      </p:pic>
      <p:pic>
        <p:nvPicPr>
          <p:cNvPr id="24" name="Afbeelding 23" descr="Afbeelding met Graphics, grafische vormgeving, ontwerp, kunst&#10;&#10;Automatisch gegenereerde beschrijving">
            <a:extLst>
              <a:ext uri="{FF2B5EF4-FFF2-40B4-BE49-F238E27FC236}">
                <a16:creationId xmlns:a16="http://schemas.microsoft.com/office/drawing/2014/main" id="{5F6B9F42-6DCA-9622-672D-C4247B26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5" y="4154498"/>
            <a:ext cx="1688580" cy="1670238"/>
          </a:xfrm>
          <a:prstGeom prst="rect">
            <a:avLst/>
          </a:prstGeom>
        </p:spPr>
      </p:pic>
      <p:pic>
        <p:nvPicPr>
          <p:cNvPr id="26" name="Afbeelding 25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B724133D-B687-12DC-FB59-6B79C59499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95" y="4051898"/>
            <a:ext cx="1688580" cy="178487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1D7B017C-2814-6135-B9E4-03BCA84EE319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336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elke oude usernaam moet ik nemen? - Polls promoten ...">
            <a:extLst>
              <a:ext uri="{FF2B5EF4-FFF2-40B4-BE49-F238E27FC236}">
                <a16:creationId xmlns:a16="http://schemas.microsoft.com/office/drawing/2014/main" id="{70C8CEB3-CEB4-4A66-8B0E-F6B13CF6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021" y="2126209"/>
            <a:ext cx="4355956" cy="338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1266EB6-A4B3-E057-6E2A-F838D8F041AB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C73BA0AF-06FC-F66C-EDBB-7F6A49A707F9}"/>
              </a:ext>
            </a:extLst>
          </p:cNvPr>
          <p:cNvSpPr txBox="1">
            <a:spLocks/>
          </p:cNvSpPr>
          <p:nvPr/>
        </p:nvSpPr>
        <p:spPr>
          <a:xfrm>
            <a:off x="1144587" y="253519"/>
            <a:ext cx="9902825" cy="112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Waarom is </a:t>
            </a:r>
            <a:r>
              <a:rPr lang="nl-NL" sz="3600" b="1" dirty="0" err="1">
                <a:solidFill>
                  <a:srgbClr val="FF4F53"/>
                </a:solidFill>
              </a:rPr>
              <a:t>computationeel</a:t>
            </a:r>
            <a:r>
              <a:rPr lang="nl-NL" sz="3600" b="1" dirty="0">
                <a:solidFill>
                  <a:srgbClr val="FF4F53"/>
                </a:solidFill>
              </a:rPr>
              <a:t> denken zo belangrijk?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C2E0F75-1DA3-744C-269F-A16A024B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58" y="1536864"/>
            <a:ext cx="4899882" cy="485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E2D08F20-0C7F-B0AC-2A28-993B66ECF3C4}"/>
              </a:ext>
            </a:extLst>
          </p:cNvPr>
          <p:cNvCxnSpPr>
            <a:cxnSpLocks/>
          </p:cNvCxnSpPr>
          <p:nvPr/>
        </p:nvCxnSpPr>
        <p:spPr>
          <a:xfrm flipH="1">
            <a:off x="8801153" y="3176262"/>
            <a:ext cx="903675" cy="252738"/>
          </a:xfrm>
          <a:prstGeom prst="straightConnector1">
            <a:avLst/>
          </a:prstGeom>
          <a:ln w="57150">
            <a:solidFill>
              <a:srgbClr val="4CBC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38421216-6BEF-5C37-26AA-A6EB43BBB5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9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ormula 1 Pit Stops 1950 &amp; Today">
            <a:hlinkClick r:id="" action="ppaction://media"/>
            <a:extLst>
              <a:ext uri="{FF2B5EF4-FFF2-40B4-BE49-F238E27FC236}">
                <a16:creationId xmlns:a16="http://schemas.microsoft.com/office/drawing/2014/main" id="{9437B446-2410-4029-AFCF-48DD28D34EA7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153" y="1513905"/>
            <a:ext cx="7143691" cy="4808935"/>
          </a:xfr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24704B1-9087-12E5-8C76-7294A13DDC67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42CAE9-E2C3-37F8-EEF2-CD055521F802}"/>
              </a:ext>
            </a:extLst>
          </p:cNvPr>
          <p:cNvSpPr txBox="1">
            <a:spLocks/>
          </p:cNvSpPr>
          <p:nvPr/>
        </p:nvSpPr>
        <p:spPr>
          <a:xfrm>
            <a:off x="1144587" y="253519"/>
            <a:ext cx="9902825" cy="112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Pitstop 1950 </a:t>
            </a:r>
            <a:r>
              <a:rPr lang="nl-NL" sz="3600" b="1" dirty="0" err="1">
                <a:solidFill>
                  <a:srgbClr val="FF4F53"/>
                </a:solidFill>
              </a:rPr>
              <a:t>vs</a:t>
            </a:r>
            <a:r>
              <a:rPr lang="nl-NL" sz="3600" b="1" dirty="0">
                <a:solidFill>
                  <a:srgbClr val="FF4F53"/>
                </a:solidFill>
              </a:rPr>
              <a:t> 2013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573423-F662-BF26-EA4E-B92C661285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24704B1-9087-12E5-8C76-7294A13DDC67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42CAE9-E2C3-37F8-EEF2-CD055521F802}"/>
              </a:ext>
            </a:extLst>
          </p:cNvPr>
          <p:cNvSpPr txBox="1">
            <a:spLocks/>
          </p:cNvSpPr>
          <p:nvPr/>
        </p:nvSpPr>
        <p:spPr>
          <a:xfrm>
            <a:off x="1144587" y="253519"/>
            <a:ext cx="9902825" cy="1123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dirty="0">
                <a:solidFill>
                  <a:srgbClr val="FF4F53"/>
                </a:solidFill>
              </a:rPr>
              <a:t>Conclusie</a:t>
            </a:r>
            <a:endParaRPr lang="nl-BE" sz="3600" b="1" dirty="0">
              <a:solidFill>
                <a:srgbClr val="FF4F53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573423-F662-BF26-EA4E-B92C661285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19" y="5930134"/>
            <a:ext cx="942237" cy="4639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B113BD3-6D5D-6E53-C3B1-D08E7F2F2E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3" b="60000"/>
          <a:stretch/>
        </p:blipFill>
        <p:spPr>
          <a:xfrm>
            <a:off x="7923212" y="3661878"/>
            <a:ext cx="2995150" cy="898545"/>
          </a:xfrm>
          <a:prstGeom prst="rect">
            <a:avLst/>
          </a:prstGeom>
        </p:spPr>
      </p:pic>
      <p:sp>
        <p:nvSpPr>
          <p:cNvPr id="7" name="Tijdelijke aanduiding voor inhoud 5">
            <a:extLst>
              <a:ext uri="{FF2B5EF4-FFF2-40B4-BE49-F238E27FC236}">
                <a16:creationId xmlns:a16="http://schemas.microsoft.com/office/drawing/2014/main" id="{86B58F42-2380-0176-9328-651150A081DA}"/>
              </a:ext>
            </a:extLst>
          </p:cNvPr>
          <p:cNvSpPr txBox="1">
            <a:spLocks/>
          </p:cNvSpPr>
          <p:nvPr/>
        </p:nvSpPr>
        <p:spPr>
          <a:xfrm>
            <a:off x="6928301" y="2078519"/>
            <a:ext cx="4993888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/>
              <a:t>De focus ligt op </a:t>
            </a:r>
            <a:r>
              <a:rPr lang="nl-NL" sz="2400" dirty="0">
                <a:solidFill>
                  <a:srgbClr val="4CBCC5"/>
                </a:solidFill>
              </a:rPr>
              <a:t>PROBLEEMOPLOSSENDE</a:t>
            </a:r>
            <a:r>
              <a:rPr lang="nl-NL" sz="2400" dirty="0"/>
              <a:t> vaardigheden die geoefend worden </a:t>
            </a:r>
            <a:r>
              <a:rPr lang="nl-NL" sz="2400" dirty="0">
                <a:solidFill>
                  <a:srgbClr val="00BECB"/>
                </a:solidFill>
              </a:rPr>
              <a:t>MET</a:t>
            </a:r>
            <a:r>
              <a:rPr lang="nl-NL" sz="2400" dirty="0"/>
              <a:t> (</a:t>
            </a:r>
            <a:r>
              <a:rPr lang="nl-NL" sz="2400" dirty="0" err="1"/>
              <a:t>plugged</a:t>
            </a:r>
            <a:r>
              <a:rPr lang="nl-NL" sz="2400" dirty="0"/>
              <a:t>) en </a:t>
            </a:r>
            <a:r>
              <a:rPr lang="nl-NL" sz="2400" dirty="0">
                <a:solidFill>
                  <a:srgbClr val="00BECB"/>
                </a:solidFill>
              </a:rPr>
              <a:t>ZONDER</a:t>
            </a:r>
            <a:r>
              <a:rPr lang="nl-NL" sz="2400" dirty="0"/>
              <a:t> computers (</a:t>
            </a:r>
            <a:r>
              <a:rPr lang="nl-NL" sz="2400" dirty="0" err="1"/>
              <a:t>unplugged</a:t>
            </a:r>
            <a:r>
              <a:rPr lang="nl-NL" sz="2400" dirty="0"/>
              <a:t>).</a:t>
            </a:r>
            <a:endParaRPr lang="nl-BE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nl-BE" sz="24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F2A5F3-F074-FFB4-2718-01CD224D2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013104"/>
              </p:ext>
            </p:extLst>
          </p:nvPr>
        </p:nvGraphicFramePr>
        <p:xfrm>
          <a:off x="760736" y="2098930"/>
          <a:ext cx="5323730" cy="3928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6081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366513" y="1419413"/>
            <a:ext cx="3947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 - AGENDA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0CC98CB-8644-0740-8B9C-8BF2670A621B}"/>
              </a:ext>
            </a:extLst>
          </p:cNvPr>
          <p:cNvSpPr txBox="1"/>
          <p:nvPr/>
        </p:nvSpPr>
        <p:spPr>
          <a:xfrm>
            <a:off x="5492071" y="2306024"/>
            <a:ext cx="562936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WARM WELKOM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STEUNPUNT ONDERWIJS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COMPUTATIONEEL DENKEN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INZOOMEN OP DE MICRO:BIT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NAAR DE KLAS – WAT – HOE – WANNEER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/>
              <a:t>INSPIRATIEBEURS - PROEFSCHOLEN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BE" sz="2400" dirty="0"/>
          </a:p>
        </p:txBody>
      </p:sp>
      <p:pic>
        <p:nvPicPr>
          <p:cNvPr id="2052" name="Picture 4" descr="Tekstverband en signaalwoorden - Lesmateriaal - Wikiwijs">
            <a:extLst>
              <a:ext uri="{FF2B5EF4-FFF2-40B4-BE49-F238E27FC236}">
                <a16:creationId xmlns:a16="http://schemas.microsoft.com/office/drawing/2014/main" id="{9CC8BE37-3183-2E46-8C6C-26BD53E48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9" y="3626823"/>
            <a:ext cx="3800060" cy="9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73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62646" y="1419413"/>
            <a:ext cx="376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 – DEEL 2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2642875" y="3327966"/>
            <a:ext cx="69062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/>
              <a:t>HET COMPUTATIONEEL DENKEN</a:t>
            </a:r>
          </a:p>
          <a:p>
            <a:pPr algn="ctr"/>
            <a:r>
              <a:rPr lang="nl-BE" sz="2400" dirty="0"/>
              <a:t>Inzoomen op de Micro:bit</a:t>
            </a:r>
          </a:p>
          <a:p>
            <a:pPr algn="ctr"/>
            <a:endParaRPr lang="nl-BE" sz="2400" dirty="0"/>
          </a:p>
          <a:p>
            <a:pPr algn="r"/>
            <a:r>
              <a:rPr lang="nl-BE" sz="2000" dirty="0"/>
              <a:t>Door Pascal Michiels en Wim Borremans</a:t>
            </a:r>
          </a:p>
        </p:txBody>
      </p:sp>
    </p:spTree>
    <p:extLst>
      <p:ext uri="{BB962C8B-B14F-4D97-AF65-F5344CB8AC3E}">
        <p14:creationId xmlns:p14="http://schemas.microsoft.com/office/powerpoint/2010/main" val="334316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8558259" y="74868"/>
            <a:ext cx="2776418" cy="6708264"/>
          </a:xfrm>
          <a:prstGeom prst="rect">
            <a:avLst/>
          </a:prstGeom>
          <a:solidFill>
            <a:srgbClr val="17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8" y="207828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Wat is </a:t>
            </a:r>
            <a:r>
              <a:rPr lang="en-US" sz="4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een</a:t>
            </a:r>
            <a:b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MICRO:BIT?</a:t>
            </a:r>
            <a:endParaRPr lang="en-US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392A11-FC16-40D9-B60F-6E7BA7595E8C}"/>
              </a:ext>
            </a:extLst>
          </p:cNvPr>
          <p:cNvSpPr txBox="1">
            <a:spLocks/>
          </p:cNvSpPr>
          <p:nvPr/>
        </p:nvSpPr>
        <p:spPr>
          <a:xfrm>
            <a:off x="7659448" y="4969792"/>
            <a:ext cx="4532552" cy="1570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hlinkClick r:id="rId2"/>
              </a:rPr>
            </a:br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hlinkClick r:id="rId2"/>
              </a:rPr>
            </a:br>
            <a:r>
              <a:rPr lang="en-US" sz="37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hlinkClick r:id="rId2"/>
              </a:rPr>
              <a:t>filmpje</a:t>
            </a: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</a:b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</a:br>
            <a:endParaRPr lang="en-US" sz="3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8C4CB41-D453-43C5-91F1-6ED20A864C3F}"/>
              </a:ext>
            </a:extLst>
          </p:cNvPr>
          <p:cNvSpPr/>
          <p:nvPr/>
        </p:nvSpPr>
        <p:spPr>
          <a:xfrm>
            <a:off x="9459106" y="2507758"/>
            <a:ext cx="974724" cy="1570359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17" y="5936728"/>
            <a:ext cx="942237" cy="463912"/>
          </a:xfrm>
          <a:prstGeom prst="rect">
            <a:avLst/>
          </a:prstGeom>
        </p:spPr>
      </p:pic>
      <p:pic>
        <p:nvPicPr>
          <p:cNvPr id="2" name="Afbeelding 1">
            <a:hlinkClick r:id="rId2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1191" y="993008"/>
            <a:ext cx="6574972" cy="3928546"/>
          </a:xfrm>
          <a:prstGeom prst="rect">
            <a:avLst/>
          </a:prstGeom>
        </p:spPr>
      </p:pic>
      <p:pic>
        <p:nvPicPr>
          <p:cNvPr id="3" name="Afbeelding 2">
            <a:hlinkClick r:id="rId5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33830" y="5513570"/>
            <a:ext cx="692309" cy="64335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18213FA-CACC-2D4C-B339-C7205A92A02E}"/>
              </a:ext>
            </a:extLst>
          </p:cNvPr>
          <p:cNvSpPr txBox="1"/>
          <p:nvPr/>
        </p:nvSpPr>
        <p:spPr>
          <a:xfrm>
            <a:off x="2266277" y="5301733"/>
            <a:ext cx="4532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hlinkClick r:id="rId7"/>
              </a:rPr>
              <a:t>https://makecode.microbit.org/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6761781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94470" y="116633"/>
            <a:ext cx="11999556" cy="660844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8558259" y="74868"/>
            <a:ext cx="2776418" cy="6708264"/>
          </a:xfrm>
          <a:prstGeom prst="rect">
            <a:avLst/>
          </a:prstGeom>
          <a:solidFill>
            <a:srgbClr val="17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8" y="207828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LESFICHE</a:t>
            </a:r>
            <a:b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28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draaiboek</a:t>
            </a:r>
            <a:br>
              <a:rPr lang="en-US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2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2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voorbeeld</a:t>
            </a:r>
            <a:r>
              <a:rPr lang="en-US" sz="2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gitaar</a:t>
            </a:r>
            <a:r>
              <a:rPr lang="en-US" sz="2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)</a:t>
            </a:r>
            <a:endParaRPr lang="en-US" sz="24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8C4CB41-D453-43C5-91F1-6ED20A864C3F}"/>
              </a:ext>
            </a:extLst>
          </p:cNvPr>
          <p:cNvSpPr/>
          <p:nvPr/>
        </p:nvSpPr>
        <p:spPr>
          <a:xfrm>
            <a:off x="9459106" y="2507758"/>
            <a:ext cx="974724" cy="1570359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94470" y="116632"/>
            <a:ext cx="11999556" cy="6608442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255" y="6058235"/>
            <a:ext cx="942237" cy="4639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602" y="4679930"/>
            <a:ext cx="1463167" cy="128636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/>
          <a:srcRect r="5285"/>
          <a:stretch/>
        </p:blipFill>
        <p:spPr>
          <a:xfrm rot="664143">
            <a:off x="4233997" y="809486"/>
            <a:ext cx="4032108" cy="2873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27" y="718457"/>
            <a:ext cx="3674138" cy="5172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116" y="3927069"/>
            <a:ext cx="4328568" cy="1958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Rechthoek 16"/>
          <p:cNvSpPr/>
          <p:nvPr/>
        </p:nvSpPr>
        <p:spPr>
          <a:xfrm>
            <a:off x="3995627" y="5670789"/>
            <a:ext cx="474195" cy="38190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0695">
            <a:off x="7387952" y="1889733"/>
            <a:ext cx="625967" cy="39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092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5812BFD-DC0B-4C4E-A9DC-2F958C3830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775" y="5969191"/>
            <a:ext cx="942237" cy="46391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7CECC9C-423D-4F67-9CB7-72186A36405B}"/>
              </a:ext>
            </a:extLst>
          </p:cNvPr>
          <p:cNvSpPr/>
          <p:nvPr/>
        </p:nvSpPr>
        <p:spPr>
          <a:xfrm>
            <a:off x="87086" y="92333"/>
            <a:ext cx="11985171" cy="6645924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F0A81B7-11D1-41F2-9DEF-FFF129174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774"/>
          <a:stretch/>
        </p:blipFill>
        <p:spPr>
          <a:xfrm>
            <a:off x="769254" y="1015663"/>
            <a:ext cx="10156892" cy="5112286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4DE484B-96F8-4657-B8F1-183B1F1FE1C2}"/>
              </a:ext>
            </a:extLst>
          </p:cNvPr>
          <p:cNvSpPr/>
          <p:nvPr/>
        </p:nvSpPr>
        <p:spPr>
          <a:xfrm>
            <a:off x="3731105" y="295010"/>
            <a:ext cx="461004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STEMOOV-model</a:t>
            </a:r>
          </a:p>
        </p:txBody>
      </p:sp>
    </p:spTree>
    <p:extLst>
      <p:ext uri="{BB962C8B-B14F-4D97-AF65-F5344CB8AC3E}">
        <p14:creationId xmlns:p14="http://schemas.microsoft.com/office/powerpoint/2010/main" val="3310423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8558259" y="74868"/>
            <a:ext cx="2776418" cy="6708264"/>
          </a:xfrm>
          <a:prstGeom prst="rect">
            <a:avLst/>
          </a:prstGeom>
          <a:solidFill>
            <a:srgbClr val="17B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76" y="451459"/>
            <a:ext cx="6913432" cy="570546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8" y="207828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MICRO:BIT</a:t>
            </a:r>
            <a:br>
              <a:rPr lang="en-US" sz="4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28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stroomkring</a:t>
            </a:r>
            <a:endParaRPr lang="en-US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6392A11-FC16-40D9-B60F-6E7BA7595E8C}"/>
              </a:ext>
            </a:extLst>
          </p:cNvPr>
          <p:cNvSpPr txBox="1">
            <a:spLocks/>
          </p:cNvSpPr>
          <p:nvPr/>
        </p:nvSpPr>
        <p:spPr>
          <a:xfrm>
            <a:off x="7659448" y="4969792"/>
            <a:ext cx="4532552" cy="1570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HET</a:t>
            </a:r>
            <a:br>
              <a:rPr lang="en-US" sz="37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3700" b="1" u="sng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ONDERZOEK</a:t>
            </a: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en-US" sz="3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3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8C4CB41-D453-43C5-91F1-6ED20A864C3F}"/>
              </a:ext>
            </a:extLst>
          </p:cNvPr>
          <p:cNvSpPr/>
          <p:nvPr/>
        </p:nvSpPr>
        <p:spPr>
          <a:xfrm>
            <a:off x="9459106" y="2290038"/>
            <a:ext cx="974724" cy="1570359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509" y="5966702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46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8"/>
            <a:ext cx="12132906" cy="6504365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2073812" cy="6643431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606" y="6009493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VERWONDEREN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7380" y="475943"/>
            <a:ext cx="1244226" cy="1226741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80" y="2334635"/>
            <a:ext cx="5175864" cy="2587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96493">
            <a:off x="3349085" y="3947314"/>
            <a:ext cx="3286158" cy="2218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9141">
            <a:off x="6096921" y="2257231"/>
            <a:ext cx="4931228" cy="2628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66002">
            <a:off x="6870314" y="4602430"/>
            <a:ext cx="3463270" cy="1731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244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8"/>
            <a:ext cx="12132906" cy="6624803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378" y="237037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2073812" cy="6632545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41036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VERKENNEN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A568F68-419A-4149-8DB8-5E2717EF8A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9106" y="571061"/>
            <a:ext cx="1521645" cy="1036503"/>
          </a:xfrm>
          <a:prstGeom prst="rect">
            <a:avLst/>
          </a:prstGeom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C195B48B-27D4-4EC9-8FB8-8C13853B3726}"/>
              </a:ext>
            </a:extLst>
          </p:cNvPr>
          <p:cNvSpPr txBox="1"/>
          <p:nvPr/>
        </p:nvSpPr>
        <p:spPr>
          <a:xfrm>
            <a:off x="6225950" y="2622629"/>
            <a:ext cx="56884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Hoe werkt een </a:t>
            </a:r>
            <a:r>
              <a:rPr lang="nl-BE" sz="2400" b="1" u="sng" dirty="0">
                <a:solidFill>
                  <a:srgbClr val="17B1E7"/>
                </a:solidFill>
              </a:rPr>
              <a:t>elektrische</a:t>
            </a:r>
            <a:r>
              <a:rPr lang="nl-BE" sz="2400" b="1" dirty="0">
                <a:solidFill>
                  <a:srgbClr val="17B1E7"/>
                </a:solidFill>
              </a:rPr>
              <a:t> gitaar?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Van welke materialen is ze gemaakt?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Vanwaar komt dat stevige geluid?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Zijn hier bepaalde verbindingen/schakelingen voor nodig?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Wat weet je over geleiders?? Isolatoren??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17B1E7"/>
                </a:solidFill>
              </a:rPr>
              <a:t>…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19D0BEF0-80B5-4B84-9A3D-B9998FF5749F}"/>
              </a:ext>
            </a:extLst>
          </p:cNvPr>
          <p:cNvSpPr/>
          <p:nvPr/>
        </p:nvSpPr>
        <p:spPr>
          <a:xfrm>
            <a:off x="4647898" y="1097896"/>
            <a:ext cx="2896204" cy="584775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>
                <a:ln w="6350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kringgesprek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78" y="2332202"/>
            <a:ext cx="4573822" cy="39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89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AACE82D-68EC-4973-8A4F-AB30A3C26CC1}"/>
              </a:ext>
            </a:extLst>
          </p:cNvPr>
          <p:cNvSpPr/>
          <p:nvPr/>
        </p:nvSpPr>
        <p:spPr>
          <a:xfrm>
            <a:off x="59094" y="116598"/>
            <a:ext cx="12132906" cy="6857999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52000">
                <a:schemeClr val="accent5">
                  <a:lumMod val="20000"/>
                  <a:lumOff val="80000"/>
                </a:schemeClr>
              </a:gs>
              <a:gs pos="64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03528D-E259-4BB5-8682-B4B597AA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880" y="196558"/>
            <a:ext cx="2065442" cy="1704554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0"/>
            <a:ext cx="12073812" cy="6858000"/>
          </a:xfrm>
          <a:prstGeom prst="rect">
            <a:avLst/>
          </a:prstGeom>
          <a:noFill/>
          <a:ln w="254000">
            <a:solidFill>
              <a:srgbClr val="17B1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458601" y="384316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ONDERZOEK OPZETTEN</a:t>
            </a:r>
            <a:br>
              <a:rPr lang="nl-NL" sz="5400" b="1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endParaRPr lang="nl-NL" sz="5400" b="1" cap="none" spc="0" dirty="0">
              <a:ln w="28575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17B1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81B1ADD4-9644-4699-8E96-BAA7D51C97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3234" y="214972"/>
            <a:ext cx="899849" cy="83830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E32797F-F254-4E60-8209-25B069DEF0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72630" y="1048835"/>
            <a:ext cx="899849" cy="82928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16B668A-51B9-432A-B074-F9D43A95A0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5103" y="6111854"/>
            <a:ext cx="938865" cy="46333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158" y="3860976"/>
            <a:ext cx="3578709" cy="2238230"/>
          </a:xfrm>
          <a:prstGeom prst="rect">
            <a:avLst/>
          </a:prstGeom>
        </p:spPr>
      </p:pic>
      <p:sp>
        <p:nvSpPr>
          <p:cNvPr id="8" name="Pijl-rechts 7"/>
          <p:cNvSpPr/>
          <p:nvPr/>
        </p:nvSpPr>
        <p:spPr>
          <a:xfrm>
            <a:off x="4953000" y="4249657"/>
            <a:ext cx="1542661" cy="127362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69266" y="3778118"/>
            <a:ext cx="2635997" cy="2333736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850659D7-D841-4937-9F94-D4FB69B95EAC}"/>
              </a:ext>
            </a:extLst>
          </p:cNvPr>
          <p:cNvSpPr txBox="1"/>
          <p:nvPr/>
        </p:nvSpPr>
        <p:spPr>
          <a:xfrm>
            <a:off x="824204" y="2560294"/>
            <a:ext cx="11308702" cy="2246769"/>
          </a:xfrm>
          <a:custGeom>
            <a:avLst/>
            <a:gdLst>
              <a:gd name="connsiteX0" fmla="*/ 0 w 11308702"/>
              <a:gd name="connsiteY0" fmla="*/ 0 h 2246769"/>
              <a:gd name="connsiteX1" fmla="*/ 891392 w 11308702"/>
              <a:gd name="connsiteY1" fmla="*/ 0 h 2246769"/>
              <a:gd name="connsiteX2" fmla="*/ 1217349 w 11308702"/>
              <a:gd name="connsiteY2" fmla="*/ 0 h 2246769"/>
              <a:gd name="connsiteX3" fmla="*/ 1769479 w 11308702"/>
              <a:gd name="connsiteY3" fmla="*/ 0 h 2246769"/>
              <a:gd name="connsiteX4" fmla="*/ 2321610 w 11308702"/>
              <a:gd name="connsiteY4" fmla="*/ 0 h 2246769"/>
              <a:gd name="connsiteX5" fmla="*/ 2647567 w 11308702"/>
              <a:gd name="connsiteY5" fmla="*/ 0 h 2246769"/>
              <a:gd name="connsiteX6" fmla="*/ 3425871 w 11308702"/>
              <a:gd name="connsiteY6" fmla="*/ 0 h 2246769"/>
              <a:gd name="connsiteX7" fmla="*/ 4091089 w 11308702"/>
              <a:gd name="connsiteY7" fmla="*/ 0 h 2246769"/>
              <a:gd name="connsiteX8" fmla="*/ 4982481 w 11308702"/>
              <a:gd name="connsiteY8" fmla="*/ 0 h 2246769"/>
              <a:gd name="connsiteX9" fmla="*/ 5308438 w 11308702"/>
              <a:gd name="connsiteY9" fmla="*/ 0 h 2246769"/>
              <a:gd name="connsiteX10" fmla="*/ 6199830 w 11308702"/>
              <a:gd name="connsiteY10" fmla="*/ 0 h 2246769"/>
              <a:gd name="connsiteX11" fmla="*/ 6751960 w 11308702"/>
              <a:gd name="connsiteY11" fmla="*/ 0 h 2246769"/>
              <a:gd name="connsiteX12" fmla="*/ 7304091 w 11308702"/>
              <a:gd name="connsiteY12" fmla="*/ 0 h 2246769"/>
              <a:gd name="connsiteX13" fmla="*/ 7856222 w 11308702"/>
              <a:gd name="connsiteY13" fmla="*/ 0 h 2246769"/>
              <a:gd name="connsiteX14" fmla="*/ 8182179 w 11308702"/>
              <a:gd name="connsiteY14" fmla="*/ 0 h 2246769"/>
              <a:gd name="connsiteX15" fmla="*/ 9073570 w 11308702"/>
              <a:gd name="connsiteY15" fmla="*/ 0 h 2246769"/>
              <a:gd name="connsiteX16" fmla="*/ 9964962 w 11308702"/>
              <a:gd name="connsiteY16" fmla="*/ 0 h 2246769"/>
              <a:gd name="connsiteX17" fmla="*/ 10517093 w 11308702"/>
              <a:gd name="connsiteY17" fmla="*/ 0 h 2246769"/>
              <a:gd name="connsiteX18" fmla="*/ 11308702 w 11308702"/>
              <a:gd name="connsiteY18" fmla="*/ 0 h 2246769"/>
              <a:gd name="connsiteX19" fmla="*/ 11308702 w 11308702"/>
              <a:gd name="connsiteY19" fmla="*/ 584160 h 2246769"/>
              <a:gd name="connsiteX20" fmla="*/ 11308702 w 11308702"/>
              <a:gd name="connsiteY20" fmla="*/ 1145852 h 2246769"/>
              <a:gd name="connsiteX21" fmla="*/ 11308702 w 11308702"/>
              <a:gd name="connsiteY21" fmla="*/ 1662609 h 2246769"/>
              <a:gd name="connsiteX22" fmla="*/ 11308702 w 11308702"/>
              <a:gd name="connsiteY22" fmla="*/ 2246769 h 2246769"/>
              <a:gd name="connsiteX23" fmla="*/ 10530397 w 11308702"/>
              <a:gd name="connsiteY23" fmla="*/ 2246769 h 2246769"/>
              <a:gd name="connsiteX24" fmla="*/ 10091353 w 11308702"/>
              <a:gd name="connsiteY24" fmla="*/ 2246769 h 2246769"/>
              <a:gd name="connsiteX25" fmla="*/ 9652310 w 11308702"/>
              <a:gd name="connsiteY25" fmla="*/ 2246769 h 2246769"/>
              <a:gd name="connsiteX26" fmla="*/ 9100179 w 11308702"/>
              <a:gd name="connsiteY26" fmla="*/ 2246769 h 2246769"/>
              <a:gd name="connsiteX27" fmla="*/ 8208787 w 11308702"/>
              <a:gd name="connsiteY27" fmla="*/ 2246769 h 2246769"/>
              <a:gd name="connsiteX28" fmla="*/ 7430482 w 11308702"/>
              <a:gd name="connsiteY28" fmla="*/ 2246769 h 2246769"/>
              <a:gd name="connsiteX29" fmla="*/ 7104526 w 11308702"/>
              <a:gd name="connsiteY29" fmla="*/ 2246769 h 2246769"/>
              <a:gd name="connsiteX30" fmla="*/ 6213134 w 11308702"/>
              <a:gd name="connsiteY30" fmla="*/ 2246769 h 2246769"/>
              <a:gd name="connsiteX31" fmla="*/ 5434829 w 11308702"/>
              <a:gd name="connsiteY31" fmla="*/ 2246769 h 2246769"/>
              <a:gd name="connsiteX32" fmla="*/ 5108872 w 11308702"/>
              <a:gd name="connsiteY32" fmla="*/ 2246769 h 2246769"/>
              <a:gd name="connsiteX33" fmla="*/ 4782916 w 11308702"/>
              <a:gd name="connsiteY33" fmla="*/ 2246769 h 2246769"/>
              <a:gd name="connsiteX34" fmla="*/ 4004611 w 11308702"/>
              <a:gd name="connsiteY34" fmla="*/ 2246769 h 2246769"/>
              <a:gd name="connsiteX35" fmla="*/ 3678654 w 11308702"/>
              <a:gd name="connsiteY35" fmla="*/ 2246769 h 2246769"/>
              <a:gd name="connsiteX36" fmla="*/ 3239611 w 11308702"/>
              <a:gd name="connsiteY36" fmla="*/ 2246769 h 2246769"/>
              <a:gd name="connsiteX37" fmla="*/ 2348219 w 11308702"/>
              <a:gd name="connsiteY37" fmla="*/ 2246769 h 2246769"/>
              <a:gd name="connsiteX38" fmla="*/ 1796088 w 11308702"/>
              <a:gd name="connsiteY38" fmla="*/ 2246769 h 2246769"/>
              <a:gd name="connsiteX39" fmla="*/ 1017783 w 11308702"/>
              <a:gd name="connsiteY39" fmla="*/ 2246769 h 2246769"/>
              <a:gd name="connsiteX40" fmla="*/ 578739 w 11308702"/>
              <a:gd name="connsiteY40" fmla="*/ 2246769 h 2246769"/>
              <a:gd name="connsiteX41" fmla="*/ 0 w 11308702"/>
              <a:gd name="connsiteY41" fmla="*/ 2246769 h 2246769"/>
              <a:gd name="connsiteX42" fmla="*/ 0 w 11308702"/>
              <a:gd name="connsiteY42" fmla="*/ 1752480 h 2246769"/>
              <a:gd name="connsiteX43" fmla="*/ 0 w 11308702"/>
              <a:gd name="connsiteY43" fmla="*/ 1213255 h 2246769"/>
              <a:gd name="connsiteX44" fmla="*/ 0 w 11308702"/>
              <a:gd name="connsiteY44" fmla="*/ 674031 h 2246769"/>
              <a:gd name="connsiteX45" fmla="*/ 0 w 11308702"/>
              <a:gd name="connsiteY45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308702" h="2246769" extrusionOk="0">
                <a:moveTo>
                  <a:pt x="0" y="0"/>
                </a:moveTo>
                <a:cubicBezTo>
                  <a:pt x="430847" y="39657"/>
                  <a:pt x="702196" y="21379"/>
                  <a:pt x="891392" y="0"/>
                </a:cubicBezTo>
                <a:cubicBezTo>
                  <a:pt x="1080588" y="-21379"/>
                  <a:pt x="1138976" y="-11545"/>
                  <a:pt x="1217349" y="0"/>
                </a:cubicBezTo>
                <a:cubicBezTo>
                  <a:pt x="1295722" y="11545"/>
                  <a:pt x="1563955" y="-2479"/>
                  <a:pt x="1769479" y="0"/>
                </a:cubicBezTo>
                <a:cubicBezTo>
                  <a:pt x="1975003" y="2479"/>
                  <a:pt x="2152139" y="-5947"/>
                  <a:pt x="2321610" y="0"/>
                </a:cubicBezTo>
                <a:cubicBezTo>
                  <a:pt x="2491081" y="5947"/>
                  <a:pt x="2526477" y="2659"/>
                  <a:pt x="2647567" y="0"/>
                </a:cubicBezTo>
                <a:cubicBezTo>
                  <a:pt x="2768657" y="-2659"/>
                  <a:pt x="3238721" y="-12129"/>
                  <a:pt x="3425871" y="0"/>
                </a:cubicBezTo>
                <a:cubicBezTo>
                  <a:pt x="3613021" y="12129"/>
                  <a:pt x="3942070" y="-5617"/>
                  <a:pt x="4091089" y="0"/>
                </a:cubicBezTo>
                <a:cubicBezTo>
                  <a:pt x="4240108" y="5617"/>
                  <a:pt x="4582103" y="-34499"/>
                  <a:pt x="4982481" y="0"/>
                </a:cubicBezTo>
                <a:cubicBezTo>
                  <a:pt x="5382859" y="34499"/>
                  <a:pt x="5203771" y="-674"/>
                  <a:pt x="5308438" y="0"/>
                </a:cubicBezTo>
                <a:cubicBezTo>
                  <a:pt x="5413105" y="674"/>
                  <a:pt x="6014817" y="40180"/>
                  <a:pt x="6199830" y="0"/>
                </a:cubicBezTo>
                <a:cubicBezTo>
                  <a:pt x="6384843" y="-40180"/>
                  <a:pt x="6598236" y="-20611"/>
                  <a:pt x="6751960" y="0"/>
                </a:cubicBezTo>
                <a:cubicBezTo>
                  <a:pt x="6905684" y="20611"/>
                  <a:pt x="7051036" y="5949"/>
                  <a:pt x="7304091" y="0"/>
                </a:cubicBezTo>
                <a:cubicBezTo>
                  <a:pt x="7557146" y="-5949"/>
                  <a:pt x="7634092" y="7497"/>
                  <a:pt x="7856222" y="0"/>
                </a:cubicBezTo>
                <a:cubicBezTo>
                  <a:pt x="8078352" y="-7497"/>
                  <a:pt x="8051624" y="-13226"/>
                  <a:pt x="8182179" y="0"/>
                </a:cubicBezTo>
                <a:cubicBezTo>
                  <a:pt x="8312734" y="13226"/>
                  <a:pt x="8865630" y="38852"/>
                  <a:pt x="9073570" y="0"/>
                </a:cubicBezTo>
                <a:cubicBezTo>
                  <a:pt x="9281510" y="-38852"/>
                  <a:pt x="9596354" y="-43905"/>
                  <a:pt x="9964962" y="0"/>
                </a:cubicBezTo>
                <a:cubicBezTo>
                  <a:pt x="10333570" y="43905"/>
                  <a:pt x="10286573" y="10602"/>
                  <a:pt x="10517093" y="0"/>
                </a:cubicBezTo>
                <a:cubicBezTo>
                  <a:pt x="10747613" y="-10602"/>
                  <a:pt x="10981875" y="-6372"/>
                  <a:pt x="11308702" y="0"/>
                </a:cubicBezTo>
                <a:cubicBezTo>
                  <a:pt x="11287624" y="121036"/>
                  <a:pt x="11323736" y="344458"/>
                  <a:pt x="11308702" y="584160"/>
                </a:cubicBezTo>
                <a:cubicBezTo>
                  <a:pt x="11293668" y="823862"/>
                  <a:pt x="11310956" y="865153"/>
                  <a:pt x="11308702" y="1145852"/>
                </a:cubicBezTo>
                <a:cubicBezTo>
                  <a:pt x="11306448" y="1426551"/>
                  <a:pt x="11323852" y="1547783"/>
                  <a:pt x="11308702" y="1662609"/>
                </a:cubicBezTo>
                <a:cubicBezTo>
                  <a:pt x="11293552" y="1777435"/>
                  <a:pt x="11317793" y="2128929"/>
                  <a:pt x="11308702" y="2246769"/>
                </a:cubicBezTo>
                <a:cubicBezTo>
                  <a:pt x="11125325" y="2219829"/>
                  <a:pt x="10868780" y="2245228"/>
                  <a:pt x="10530397" y="2246769"/>
                </a:cubicBezTo>
                <a:cubicBezTo>
                  <a:pt x="10192015" y="2248310"/>
                  <a:pt x="10191191" y="2256781"/>
                  <a:pt x="10091353" y="2246769"/>
                </a:cubicBezTo>
                <a:cubicBezTo>
                  <a:pt x="9991515" y="2236757"/>
                  <a:pt x="9770562" y="2235111"/>
                  <a:pt x="9652310" y="2246769"/>
                </a:cubicBezTo>
                <a:cubicBezTo>
                  <a:pt x="9534058" y="2258427"/>
                  <a:pt x="9226133" y="2243230"/>
                  <a:pt x="9100179" y="2246769"/>
                </a:cubicBezTo>
                <a:cubicBezTo>
                  <a:pt x="8974225" y="2250308"/>
                  <a:pt x="8551072" y="2242383"/>
                  <a:pt x="8208787" y="2246769"/>
                </a:cubicBezTo>
                <a:cubicBezTo>
                  <a:pt x="7866502" y="2251155"/>
                  <a:pt x="7679510" y="2210557"/>
                  <a:pt x="7430482" y="2246769"/>
                </a:cubicBezTo>
                <a:cubicBezTo>
                  <a:pt x="7181455" y="2282981"/>
                  <a:pt x="7204436" y="2253506"/>
                  <a:pt x="7104526" y="2246769"/>
                </a:cubicBezTo>
                <a:cubicBezTo>
                  <a:pt x="7004616" y="2240032"/>
                  <a:pt x="6632664" y="2282239"/>
                  <a:pt x="6213134" y="2246769"/>
                </a:cubicBezTo>
                <a:cubicBezTo>
                  <a:pt x="5793604" y="2211299"/>
                  <a:pt x="5735626" y="2284650"/>
                  <a:pt x="5434829" y="2246769"/>
                </a:cubicBezTo>
                <a:cubicBezTo>
                  <a:pt x="5134032" y="2208888"/>
                  <a:pt x="5224796" y="2262506"/>
                  <a:pt x="5108872" y="2246769"/>
                </a:cubicBezTo>
                <a:cubicBezTo>
                  <a:pt x="4992948" y="2231032"/>
                  <a:pt x="4928326" y="2236289"/>
                  <a:pt x="4782916" y="2246769"/>
                </a:cubicBezTo>
                <a:cubicBezTo>
                  <a:pt x="4637506" y="2257249"/>
                  <a:pt x="4168905" y="2226625"/>
                  <a:pt x="4004611" y="2246769"/>
                </a:cubicBezTo>
                <a:cubicBezTo>
                  <a:pt x="3840318" y="2266913"/>
                  <a:pt x="3800881" y="2256460"/>
                  <a:pt x="3678654" y="2246769"/>
                </a:cubicBezTo>
                <a:cubicBezTo>
                  <a:pt x="3556427" y="2237078"/>
                  <a:pt x="3337104" y="2252466"/>
                  <a:pt x="3239611" y="2246769"/>
                </a:cubicBezTo>
                <a:cubicBezTo>
                  <a:pt x="3142118" y="2241072"/>
                  <a:pt x="2678066" y="2268980"/>
                  <a:pt x="2348219" y="2246769"/>
                </a:cubicBezTo>
                <a:cubicBezTo>
                  <a:pt x="2018372" y="2224558"/>
                  <a:pt x="2051023" y="2236743"/>
                  <a:pt x="1796088" y="2246769"/>
                </a:cubicBezTo>
                <a:cubicBezTo>
                  <a:pt x="1541153" y="2256795"/>
                  <a:pt x="1366706" y="2217695"/>
                  <a:pt x="1017783" y="2246769"/>
                </a:cubicBezTo>
                <a:cubicBezTo>
                  <a:pt x="668860" y="2275843"/>
                  <a:pt x="741052" y="2235286"/>
                  <a:pt x="578739" y="2246769"/>
                </a:cubicBezTo>
                <a:cubicBezTo>
                  <a:pt x="416426" y="2258252"/>
                  <a:pt x="187241" y="2267404"/>
                  <a:pt x="0" y="2246769"/>
                </a:cubicBezTo>
                <a:cubicBezTo>
                  <a:pt x="-5436" y="2144494"/>
                  <a:pt x="-23515" y="1861968"/>
                  <a:pt x="0" y="1752480"/>
                </a:cubicBezTo>
                <a:cubicBezTo>
                  <a:pt x="23515" y="1642992"/>
                  <a:pt x="-11843" y="1472503"/>
                  <a:pt x="0" y="1213255"/>
                </a:cubicBezTo>
                <a:cubicBezTo>
                  <a:pt x="11843" y="954008"/>
                  <a:pt x="4462" y="908411"/>
                  <a:pt x="0" y="674031"/>
                </a:cubicBezTo>
                <a:cubicBezTo>
                  <a:pt x="-4462" y="439651"/>
                  <a:pt x="-24361" y="17958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Welke verbindingen heb je nodig om de </a:t>
            </a:r>
            <a:r>
              <a:rPr lang="nl-BE" sz="2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zoemer</a:t>
            </a:r>
            <a: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te laten werken?</a:t>
            </a:r>
            <a:b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Kan je er eventueel ook </a:t>
            </a:r>
            <a:r>
              <a:rPr lang="nl-BE" sz="2800" b="1" u="sng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verlichting</a:t>
            </a:r>
            <a: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nl-BE" sz="2000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(met schakelaar?) </a:t>
            </a:r>
            <a:r>
              <a:rPr lang="nl-BE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bij voorzien?</a:t>
            </a:r>
          </a:p>
          <a:p>
            <a:pPr algn="ctr"/>
            <a:endParaRPr lang="nl-BE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nl-BE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 algn="ctr">
              <a:buFontTx/>
              <a:buChar char="-"/>
            </a:pPr>
            <a:endParaRPr lang="nl-BE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4212686" y="1057192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600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+ uitvoeren</a:t>
            </a:r>
            <a:br>
              <a:rPr lang="nl-NL" sz="3600" cap="none" spc="0" dirty="0">
                <a:ln w="28575">
                  <a:solidFill>
                    <a:srgbClr val="17B1E7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endParaRPr lang="nl-NL" sz="3600" cap="none" spc="0" dirty="0">
              <a:ln w="28575">
                <a:solidFill>
                  <a:srgbClr val="17B1E7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4096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7DEB424E-27A4-4F10-B35A-82ED8FF11793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611478-CC91-4E8F-91DE-E3708DC4699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843" y="451179"/>
            <a:ext cx="7063606" cy="595069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18" y="6012081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D5814306-15BC-4F5B-9896-312E0B226572}"/>
              </a:ext>
            </a:extLst>
          </p:cNvPr>
          <p:cNvSpPr/>
          <p:nvPr/>
        </p:nvSpPr>
        <p:spPr>
          <a:xfrm>
            <a:off x="59094" y="105221"/>
            <a:ext cx="11999556" cy="6619818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F970A323-A72E-4536-A5AA-6FDAAC2E812C}"/>
              </a:ext>
            </a:extLst>
          </p:cNvPr>
          <p:cNvSpPr/>
          <p:nvPr/>
        </p:nvSpPr>
        <p:spPr>
          <a:xfrm>
            <a:off x="8445019" y="116633"/>
            <a:ext cx="2776418" cy="6619783"/>
          </a:xfrm>
          <a:prstGeom prst="rect">
            <a:avLst/>
          </a:prstGeom>
          <a:solidFill>
            <a:srgbClr val="27B675"/>
          </a:solidFill>
          <a:ln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248B004F-E521-415C-BA31-3A558A1E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8" y="254808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MICRO:BIT</a:t>
            </a:r>
            <a:br>
              <a:rPr lang="en-US" sz="4000" b="1" cap="none" spc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vs. MUVO</a:t>
            </a:r>
            <a:endParaRPr lang="en-US" sz="2800" b="1" kern="1200" cap="none" spc="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6B7B8022-ED33-4A86-9453-7387530B8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4648" y="2559544"/>
            <a:ext cx="1133954" cy="1652159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442800A9-1E0A-41E8-8F5D-F60B1B4B78B7}"/>
              </a:ext>
            </a:extLst>
          </p:cNvPr>
          <p:cNvSpPr txBox="1">
            <a:spLocks/>
          </p:cNvSpPr>
          <p:nvPr/>
        </p:nvSpPr>
        <p:spPr>
          <a:xfrm>
            <a:off x="7566952" y="4304208"/>
            <a:ext cx="4532552" cy="157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br>
              <a:rPr lang="en-US" sz="2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6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GITAAR-</a:t>
            </a:r>
            <a:br>
              <a:rPr lang="en-US" sz="6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6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ONTWERP</a:t>
            </a:r>
            <a:b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br>
              <a:rPr lang="en-US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1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01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04" y="3267022"/>
            <a:ext cx="6463836" cy="2970815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663254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0"/>
            <a:ext cx="12073812" cy="6749143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36" y="5978210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317171" y="147651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PROBLEEMSTELLING /</a:t>
            </a:r>
            <a:br>
              <a:rPr lang="nl-NL" sz="54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54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BEHOEFTE</a:t>
            </a:r>
            <a:endParaRPr lang="nl-NL" sz="5400" b="1" cap="none" spc="0" dirty="0">
              <a:ln w="28575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403" y="459475"/>
            <a:ext cx="1067193" cy="110436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850659D7-D841-4937-9F94-D4FB69B95EAC}"/>
              </a:ext>
            </a:extLst>
          </p:cNvPr>
          <p:cNvSpPr txBox="1"/>
          <p:nvPr/>
        </p:nvSpPr>
        <p:spPr>
          <a:xfrm>
            <a:off x="824203" y="2560294"/>
            <a:ext cx="11008567" cy="4832092"/>
          </a:xfrm>
          <a:custGeom>
            <a:avLst/>
            <a:gdLst>
              <a:gd name="connsiteX0" fmla="*/ 0 w 11008567"/>
              <a:gd name="connsiteY0" fmla="*/ 0 h 4832092"/>
              <a:gd name="connsiteX1" fmla="*/ 908207 w 11008567"/>
              <a:gd name="connsiteY1" fmla="*/ 0 h 4832092"/>
              <a:gd name="connsiteX2" fmla="*/ 1265985 w 11008567"/>
              <a:gd name="connsiteY2" fmla="*/ 0 h 4832092"/>
              <a:gd name="connsiteX3" fmla="*/ 1843935 w 11008567"/>
              <a:gd name="connsiteY3" fmla="*/ 0 h 4832092"/>
              <a:gd name="connsiteX4" fmla="*/ 2421885 w 11008567"/>
              <a:gd name="connsiteY4" fmla="*/ 0 h 4832092"/>
              <a:gd name="connsiteX5" fmla="*/ 2779663 w 11008567"/>
              <a:gd name="connsiteY5" fmla="*/ 0 h 4832092"/>
              <a:gd name="connsiteX6" fmla="*/ 3577784 w 11008567"/>
              <a:gd name="connsiteY6" fmla="*/ 0 h 4832092"/>
              <a:gd name="connsiteX7" fmla="*/ 4265820 w 11008567"/>
              <a:gd name="connsiteY7" fmla="*/ 0 h 4832092"/>
              <a:gd name="connsiteX8" fmla="*/ 5174026 w 11008567"/>
              <a:gd name="connsiteY8" fmla="*/ 0 h 4832092"/>
              <a:gd name="connsiteX9" fmla="*/ 5531805 w 11008567"/>
              <a:gd name="connsiteY9" fmla="*/ 0 h 4832092"/>
              <a:gd name="connsiteX10" fmla="*/ 6440012 w 11008567"/>
              <a:gd name="connsiteY10" fmla="*/ 0 h 4832092"/>
              <a:gd name="connsiteX11" fmla="*/ 7017961 w 11008567"/>
              <a:gd name="connsiteY11" fmla="*/ 0 h 4832092"/>
              <a:gd name="connsiteX12" fmla="*/ 7595911 w 11008567"/>
              <a:gd name="connsiteY12" fmla="*/ 0 h 4832092"/>
              <a:gd name="connsiteX13" fmla="*/ 8173861 w 11008567"/>
              <a:gd name="connsiteY13" fmla="*/ 0 h 4832092"/>
              <a:gd name="connsiteX14" fmla="*/ 8531639 w 11008567"/>
              <a:gd name="connsiteY14" fmla="*/ 0 h 4832092"/>
              <a:gd name="connsiteX15" fmla="*/ 9439846 w 11008567"/>
              <a:gd name="connsiteY15" fmla="*/ 0 h 4832092"/>
              <a:gd name="connsiteX16" fmla="*/ 10348053 w 11008567"/>
              <a:gd name="connsiteY16" fmla="*/ 0 h 4832092"/>
              <a:gd name="connsiteX17" fmla="*/ 11008567 w 11008567"/>
              <a:gd name="connsiteY17" fmla="*/ 0 h 4832092"/>
              <a:gd name="connsiteX18" fmla="*/ 11008567 w 11008567"/>
              <a:gd name="connsiteY18" fmla="*/ 593657 h 4832092"/>
              <a:gd name="connsiteX19" fmla="*/ 11008567 w 11008567"/>
              <a:gd name="connsiteY19" fmla="*/ 1138993 h 4832092"/>
              <a:gd name="connsiteX20" fmla="*/ 11008567 w 11008567"/>
              <a:gd name="connsiteY20" fmla="*/ 1829292 h 4832092"/>
              <a:gd name="connsiteX21" fmla="*/ 11008567 w 11008567"/>
              <a:gd name="connsiteY21" fmla="*/ 2422949 h 4832092"/>
              <a:gd name="connsiteX22" fmla="*/ 11008567 w 11008567"/>
              <a:gd name="connsiteY22" fmla="*/ 3161569 h 4832092"/>
              <a:gd name="connsiteX23" fmla="*/ 11008567 w 11008567"/>
              <a:gd name="connsiteY23" fmla="*/ 3900189 h 4832092"/>
              <a:gd name="connsiteX24" fmla="*/ 11008567 w 11008567"/>
              <a:gd name="connsiteY24" fmla="*/ 4832092 h 4832092"/>
              <a:gd name="connsiteX25" fmla="*/ 10540703 w 11008567"/>
              <a:gd name="connsiteY25" fmla="*/ 4832092 h 4832092"/>
              <a:gd name="connsiteX26" fmla="*/ 9962753 w 11008567"/>
              <a:gd name="connsiteY26" fmla="*/ 4832092 h 4832092"/>
              <a:gd name="connsiteX27" fmla="*/ 9054546 w 11008567"/>
              <a:gd name="connsiteY27" fmla="*/ 4832092 h 4832092"/>
              <a:gd name="connsiteX28" fmla="*/ 8256425 w 11008567"/>
              <a:gd name="connsiteY28" fmla="*/ 4832092 h 4832092"/>
              <a:gd name="connsiteX29" fmla="*/ 7898647 w 11008567"/>
              <a:gd name="connsiteY29" fmla="*/ 4832092 h 4832092"/>
              <a:gd name="connsiteX30" fmla="*/ 6990440 w 11008567"/>
              <a:gd name="connsiteY30" fmla="*/ 4832092 h 4832092"/>
              <a:gd name="connsiteX31" fmla="*/ 6192319 w 11008567"/>
              <a:gd name="connsiteY31" fmla="*/ 4832092 h 4832092"/>
              <a:gd name="connsiteX32" fmla="*/ 5834541 w 11008567"/>
              <a:gd name="connsiteY32" fmla="*/ 4832092 h 4832092"/>
              <a:gd name="connsiteX33" fmla="*/ 5476762 w 11008567"/>
              <a:gd name="connsiteY33" fmla="*/ 4832092 h 4832092"/>
              <a:gd name="connsiteX34" fmla="*/ 4678641 w 11008567"/>
              <a:gd name="connsiteY34" fmla="*/ 4832092 h 4832092"/>
              <a:gd name="connsiteX35" fmla="*/ 4320863 w 11008567"/>
              <a:gd name="connsiteY35" fmla="*/ 4832092 h 4832092"/>
              <a:gd name="connsiteX36" fmla="*/ 3852998 w 11008567"/>
              <a:gd name="connsiteY36" fmla="*/ 4832092 h 4832092"/>
              <a:gd name="connsiteX37" fmla="*/ 2944792 w 11008567"/>
              <a:gd name="connsiteY37" fmla="*/ 4832092 h 4832092"/>
              <a:gd name="connsiteX38" fmla="*/ 2366842 w 11008567"/>
              <a:gd name="connsiteY38" fmla="*/ 4832092 h 4832092"/>
              <a:gd name="connsiteX39" fmla="*/ 1568721 w 11008567"/>
              <a:gd name="connsiteY39" fmla="*/ 4832092 h 4832092"/>
              <a:gd name="connsiteX40" fmla="*/ 1100857 w 11008567"/>
              <a:gd name="connsiteY40" fmla="*/ 4832092 h 4832092"/>
              <a:gd name="connsiteX41" fmla="*/ 0 w 11008567"/>
              <a:gd name="connsiteY41" fmla="*/ 4832092 h 4832092"/>
              <a:gd name="connsiteX42" fmla="*/ 0 w 11008567"/>
              <a:gd name="connsiteY42" fmla="*/ 4286756 h 4832092"/>
              <a:gd name="connsiteX43" fmla="*/ 0 w 11008567"/>
              <a:gd name="connsiteY43" fmla="*/ 3644778 h 4832092"/>
              <a:gd name="connsiteX44" fmla="*/ 0 w 11008567"/>
              <a:gd name="connsiteY44" fmla="*/ 3002800 h 4832092"/>
              <a:gd name="connsiteX45" fmla="*/ 0 w 11008567"/>
              <a:gd name="connsiteY45" fmla="*/ 2409143 h 4832092"/>
              <a:gd name="connsiteX46" fmla="*/ 0 w 11008567"/>
              <a:gd name="connsiteY46" fmla="*/ 1863807 h 4832092"/>
              <a:gd name="connsiteX47" fmla="*/ 0 w 11008567"/>
              <a:gd name="connsiteY47" fmla="*/ 1173508 h 4832092"/>
              <a:gd name="connsiteX48" fmla="*/ 0 w 11008567"/>
              <a:gd name="connsiteY48" fmla="*/ 0 h 483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08567" h="4832092" extrusionOk="0">
                <a:moveTo>
                  <a:pt x="0" y="0"/>
                </a:moveTo>
                <a:cubicBezTo>
                  <a:pt x="347324" y="723"/>
                  <a:pt x="497901" y="45393"/>
                  <a:pt x="908207" y="0"/>
                </a:cubicBezTo>
                <a:cubicBezTo>
                  <a:pt x="1318513" y="-45393"/>
                  <a:pt x="1158837" y="-17051"/>
                  <a:pt x="1265985" y="0"/>
                </a:cubicBezTo>
                <a:cubicBezTo>
                  <a:pt x="1373133" y="17051"/>
                  <a:pt x="1596949" y="20023"/>
                  <a:pt x="1843935" y="0"/>
                </a:cubicBezTo>
                <a:cubicBezTo>
                  <a:pt x="2090921" y="-20023"/>
                  <a:pt x="2303824" y="-9367"/>
                  <a:pt x="2421885" y="0"/>
                </a:cubicBezTo>
                <a:cubicBezTo>
                  <a:pt x="2539946" y="9367"/>
                  <a:pt x="2625406" y="6335"/>
                  <a:pt x="2779663" y="0"/>
                </a:cubicBezTo>
                <a:cubicBezTo>
                  <a:pt x="2933920" y="-6335"/>
                  <a:pt x="3395695" y="35571"/>
                  <a:pt x="3577784" y="0"/>
                </a:cubicBezTo>
                <a:cubicBezTo>
                  <a:pt x="3759873" y="-35571"/>
                  <a:pt x="3998156" y="22473"/>
                  <a:pt x="4265820" y="0"/>
                </a:cubicBezTo>
                <a:cubicBezTo>
                  <a:pt x="4533484" y="-22473"/>
                  <a:pt x="4810830" y="14057"/>
                  <a:pt x="5174026" y="0"/>
                </a:cubicBezTo>
                <a:cubicBezTo>
                  <a:pt x="5537222" y="-14057"/>
                  <a:pt x="5398412" y="10414"/>
                  <a:pt x="5531805" y="0"/>
                </a:cubicBezTo>
                <a:cubicBezTo>
                  <a:pt x="5665198" y="-10414"/>
                  <a:pt x="6095861" y="39127"/>
                  <a:pt x="6440012" y="0"/>
                </a:cubicBezTo>
                <a:cubicBezTo>
                  <a:pt x="6784163" y="-39127"/>
                  <a:pt x="6844264" y="3876"/>
                  <a:pt x="7017961" y="0"/>
                </a:cubicBezTo>
                <a:cubicBezTo>
                  <a:pt x="7191658" y="-3876"/>
                  <a:pt x="7476208" y="561"/>
                  <a:pt x="7595911" y="0"/>
                </a:cubicBezTo>
                <a:cubicBezTo>
                  <a:pt x="7715614" y="-561"/>
                  <a:pt x="7953918" y="-23973"/>
                  <a:pt x="8173861" y="0"/>
                </a:cubicBezTo>
                <a:cubicBezTo>
                  <a:pt x="8393804" y="23973"/>
                  <a:pt x="8454620" y="-12032"/>
                  <a:pt x="8531639" y="0"/>
                </a:cubicBezTo>
                <a:cubicBezTo>
                  <a:pt x="8608658" y="12032"/>
                  <a:pt x="9224511" y="25743"/>
                  <a:pt x="9439846" y="0"/>
                </a:cubicBezTo>
                <a:cubicBezTo>
                  <a:pt x="9655181" y="-25743"/>
                  <a:pt x="10142911" y="-37803"/>
                  <a:pt x="10348053" y="0"/>
                </a:cubicBezTo>
                <a:cubicBezTo>
                  <a:pt x="10553195" y="37803"/>
                  <a:pt x="10823100" y="10349"/>
                  <a:pt x="11008567" y="0"/>
                </a:cubicBezTo>
                <a:cubicBezTo>
                  <a:pt x="10990924" y="241654"/>
                  <a:pt x="10982769" y="409024"/>
                  <a:pt x="11008567" y="593657"/>
                </a:cubicBezTo>
                <a:cubicBezTo>
                  <a:pt x="11034365" y="778290"/>
                  <a:pt x="11033608" y="885252"/>
                  <a:pt x="11008567" y="1138993"/>
                </a:cubicBezTo>
                <a:cubicBezTo>
                  <a:pt x="10983526" y="1392734"/>
                  <a:pt x="11003919" y="1666393"/>
                  <a:pt x="11008567" y="1829292"/>
                </a:cubicBezTo>
                <a:cubicBezTo>
                  <a:pt x="11013215" y="1992191"/>
                  <a:pt x="11030385" y="2290659"/>
                  <a:pt x="11008567" y="2422949"/>
                </a:cubicBezTo>
                <a:cubicBezTo>
                  <a:pt x="10986749" y="2555239"/>
                  <a:pt x="10985875" y="2990392"/>
                  <a:pt x="11008567" y="3161569"/>
                </a:cubicBezTo>
                <a:cubicBezTo>
                  <a:pt x="11031259" y="3332746"/>
                  <a:pt x="10993577" y="3622376"/>
                  <a:pt x="11008567" y="3900189"/>
                </a:cubicBezTo>
                <a:cubicBezTo>
                  <a:pt x="11023557" y="4178002"/>
                  <a:pt x="11053177" y="4617115"/>
                  <a:pt x="11008567" y="4832092"/>
                </a:cubicBezTo>
                <a:cubicBezTo>
                  <a:pt x="10825807" y="4846179"/>
                  <a:pt x="10686684" y="4813815"/>
                  <a:pt x="10540703" y="4832092"/>
                </a:cubicBezTo>
                <a:cubicBezTo>
                  <a:pt x="10394722" y="4850369"/>
                  <a:pt x="10181726" y="4839392"/>
                  <a:pt x="9962753" y="4832092"/>
                </a:cubicBezTo>
                <a:cubicBezTo>
                  <a:pt x="9743780" y="4824793"/>
                  <a:pt x="9345838" y="4788766"/>
                  <a:pt x="9054546" y="4832092"/>
                </a:cubicBezTo>
                <a:cubicBezTo>
                  <a:pt x="8763254" y="4875418"/>
                  <a:pt x="8545907" y="4857331"/>
                  <a:pt x="8256425" y="4832092"/>
                </a:cubicBezTo>
                <a:cubicBezTo>
                  <a:pt x="7966943" y="4806853"/>
                  <a:pt x="8025205" y="4825612"/>
                  <a:pt x="7898647" y="4832092"/>
                </a:cubicBezTo>
                <a:cubicBezTo>
                  <a:pt x="7772089" y="4838572"/>
                  <a:pt x="7262587" y="4841345"/>
                  <a:pt x="6990440" y="4832092"/>
                </a:cubicBezTo>
                <a:cubicBezTo>
                  <a:pt x="6718293" y="4822839"/>
                  <a:pt x="6411647" y="4820919"/>
                  <a:pt x="6192319" y="4832092"/>
                </a:cubicBezTo>
                <a:cubicBezTo>
                  <a:pt x="5972991" y="4843265"/>
                  <a:pt x="5983376" y="4836341"/>
                  <a:pt x="5834541" y="4832092"/>
                </a:cubicBezTo>
                <a:cubicBezTo>
                  <a:pt x="5685706" y="4827843"/>
                  <a:pt x="5555053" y="4831280"/>
                  <a:pt x="5476762" y="4832092"/>
                </a:cubicBezTo>
                <a:cubicBezTo>
                  <a:pt x="5398471" y="4832904"/>
                  <a:pt x="4923310" y="4813068"/>
                  <a:pt x="4678641" y="4832092"/>
                </a:cubicBezTo>
                <a:cubicBezTo>
                  <a:pt x="4433972" y="4851116"/>
                  <a:pt x="4445627" y="4841131"/>
                  <a:pt x="4320863" y="4832092"/>
                </a:cubicBezTo>
                <a:cubicBezTo>
                  <a:pt x="4196099" y="4823053"/>
                  <a:pt x="3994150" y="4842415"/>
                  <a:pt x="3852998" y="4832092"/>
                </a:cubicBezTo>
                <a:cubicBezTo>
                  <a:pt x="3711847" y="4821769"/>
                  <a:pt x="3323580" y="4816960"/>
                  <a:pt x="2944792" y="4832092"/>
                </a:cubicBezTo>
                <a:cubicBezTo>
                  <a:pt x="2566004" y="4847224"/>
                  <a:pt x="2518664" y="4860861"/>
                  <a:pt x="2366842" y="4832092"/>
                </a:cubicBezTo>
                <a:cubicBezTo>
                  <a:pt x="2215020" y="4803324"/>
                  <a:pt x="1819505" y="4836854"/>
                  <a:pt x="1568721" y="4832092"/>
                </a:cubicBezTo>
                <a:cubicBezTo>
                  <a:pt x="1317937" y="4827330"/>
                  <a:pt x="1242886" y="4839848"/>
                  <a:pt x="1100857" y="4832092"/>
                </a:cubicBezTo>
                <a:cubicBezTo>
                  <a:pt x="958828" y="4824336"/>
                  <a:pt x="518405" y="4885943"/>
                  <a:pt x="0" y="4832092"/>
                </a:cubicBezTo>
                <a:cubicBezTo>
                  <a:pt x="17766" y="4693190"/>
                  <a:pt x="12822" y="4426774"/>
                  <a:pt x="0" y="4286756"/>
                </a:cubicBezTo>
                <a:cubicBezTo>
                  <a:pt x="-12822" y="4146738"/>
                  <a:pt x="8040" y="3918875"/>
                  <a:pt x="0" y="3644778"/>
                </a:cubicBezTo>
                <a:cubicBezTo>
                  <a:pt x="-8040" y="3370681"/>
                  <a:pt x="1904" y="3139601"/>
                  <a:pt x="0" y="3002800"/>
                </a:cubicBezTo>
                <a:cubicBezTo>
                  <a:pt x="-1904" y="2865999"/>
                  <a:pt x="-7952" y="2670779"/>
                  <a:pt x="0" y="2409143"/>
                </a:cubicBezTo>
                <a:cubicBezTo>
                  <a:pt x="7952" y="2147507"/>
                  <a:pt x="-25906" y="2063158"/>
                  <a:pt x="0" y="1863807"/>
                </a:cubicBezTo>
                <a:cubicBezTo>
                  <a:pt x="25906" y="1664456"/>
                  <a:pt x="23660" y="1365879"/>
                  <a:pt x="0" y="1173508"/>
                </a:cubicBezTo>
                <a:cubicBezTo>
                  <a:pt x="-23660" y="981137"/>
                  <a:pt x="-14738" y="444096"/>
                  <a:pt x="0" y="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Ontwerp je EIGEN elektrische gitaar m.b.v. volgende </a:t>
            </a:r>
            <a:r>
              <a:rPr lang="nl-BE" sz="2800" b="1" u="sng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CRITERIA</a:t>
            </a: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:</a:t>
            </a:r>
          </a:p>
          <a:p>
            <a:pPr algn="ctr"/>
            <a:endParaRPr lang="nl-BE" sz="2800" b="1" dirty="0">
              <a:ln w="12700">
                <a:solidFill>
                  <a:srgbClr val="00B05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gitaar moet </a:t>
            </a:r>
            <a:r>
              <a:rPr lang="nl-BE" sz="2800" b="1" u="sng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hanteerbaar</a:t>
            </a: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zijn</a:t>
            </a:r>
            <a:b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nl-BE" sz="2800" b="1" dirty="0">
              <a:ln w="12700">
                <a:solidFill>
                  <a:srgbClr val="00B05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zorg voor 3 </a:t>
            </a:r>
            <a:r>
              <a:rPr lang="nl-BE" sz="2800" b="1" u="sng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geleidende</a:t>
            </a: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aanraakpunten</a:t>
            </a:r>
          </a:p>
          <a:p>
            <a:endParaRPr lang="nl-BE" sz="2800" b="1" dirty="0">
              <a:ln w="12700">
                <a:solidFill>
                  <a:srgbClr val="00B05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bevestig deze aan de </a:t>
            </a:r>
            <a:r>
              <a:rPr lang="nl-BE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Micro:bit</a:t>
            </a:r>
            <a:r>
              <a:rPr lang="nl-BE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**</a:t>
            </a: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b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nl-BE" sz="28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en </a:t>
            </a:r>
            <a:r>
              <a:rPr lang="nl-BE" sz="2800" b="1" u="sng" dirty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maak een geluid</a:t>
            </a:r>
          </a:p>
          <a:p>
            <a:pPr algn="ctr"/>
            <a:endParaRPr lang="nl-BE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endParaRPr lang="nl-BE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571500" indent="-571500" algn="ctr">
              <a:buFontTx/>
              <a:buChar char="-"/>
            </a:pPr>
            <a:endParaRPr lang="nl-BE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5051" y="3185986"/>
            <a:ext cx="3332614" cy="29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01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665633" y="1419413"/>
            <a:ext cx="376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STEUNPUNT ONDERWIJS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6314940" y="4664294"/>
            <a:ext cx="2901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BE" sz="2400" dirty="0"/>
          </a:p>
          <a:p>
            <a:pPr algn="r"/>
            <a:r>
              <a:rPr lang="nl-BE" sz="2000" dirty="0"/>
              <a:t>Door mevr. H. Cuppens</a:t>
            </a:r>
          </a:p>
        </p:txBody>
      </p:sp>
      <p:pic>
        <p:nvPicPr>
          <p:cNvPr id="4098" name="Picture 2" descr="Steunpunt Onderwijs Limburg">
            <a:extLst>
              <a:ext uri="{FF2B5EF4-FFF2-40B4-BE49-F238E27FC236}">
                <a16:creationId xmlns:a16="http://schemas.microsoft.com/office/drawing/2014/main" id="{21B18F4A-B44A-CA48-A9B4-5D17B2D1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90" y="2158658"/>
            <a:ext cx="539750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6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6632544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0"/>
            <a:ext cx="12073812" cy="6749143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436" y="5978210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147651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ONTWERP- en</a:t>
            </a:r>
            <a:b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MAAKFASE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9996" y="2418604"/>
            <a:ext cx="3169103" cy="40235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0827" y="2932750"/>
            <a:ext cx="3699169" cy="2945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5197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8"/>
            <a:ext cx="12132906" cy="6857999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554" y="6074777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755860" y="65736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800" b="1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GELUKT?? TEVREDEN??</a:t>
            </a:r>
            <a:endParaRPr lang="nl-NL" sz="4800" b="1" cap="none" spc="0" dirty="0">
              <a:ln w="28575">
                <a:solidFill>
                  <a:srgbClr val="27B675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334" y="71363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407" y="258019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7000" y="418878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0989" y="1133076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1473" y="1461985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773" y="1343902"/>
            <a:ext cx="395228" cy="45677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1C129D4-4D08-42F2-A6D0-5C60CBA1ED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981" t="10676" r="19578" b="81580"/>
          <a:stretch/>
        </p:blipFill>
        <p:spPr>
          <a:xfrm>
            <a:off x="8566147" y="1411333"/>
            <a:ext cx="789141" cy="497349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1457027D-0D26-4AFA-8B1A-86AC8A38B01A}"/>
              </a:ext>
            </a:extLst>
          </p:cNvPr>
          <p:cNvSpPr/>
          <p:nvPr/>
        </p:nvSpPr>
        <p:spPr>
          <a:xfrm>
            <a:off x="6125547" y="3764402"/>
            <a:ext cx="49313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DUN karton gebruiken;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 err="1">
                <a:solidFill>
                  <a:srgbClr val="27B675"/>
                </a:solidFill>
              </a:rPr>
              <a:t>Micro:bit</a:t>
            </a:r>
            <a:r>
              <a:rPr lang="nl-BE" sz="2000" dirty="0">
                <a:solidFill>
                  <a:srgbClr val="27B675"/>
                </a:solidFill>
              </a:rPr>
              <a:t> vooraf programmeren en script</a:t>
            </a:r>
            <a:br>
              <a:rPr lang="nl-BE" sz="2000" dirty="0">
                <a:solidFill>
                  <a:srgbClr val="27B675"/>
                </a:solidFill>
              </a:rPr>
            </a:br>
            <a:r>
              <a:rPr lang="nl-BE" sz="2000" dirty="0">
                <a:solidFill>
                  <a:srgbClr val="27B675"/>
                </a:solidFill>
              </a:rPr>
              <a:t>downloaden;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Voldoende geleidend aluminiumfolie voorzien = raakvlakken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sz="2000" dirty="0">
                <a:solidFill>
                  <a:srgbClr val="27B675"/>
                </a:solidFill>
              </a:rPr>
              <a:t>…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sz="2000" i="1" dirty="0">
              <a:solidFill>
                <a:srgbClr val="27B675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7850AD8-5D0E-4C0C-86F5-6E2326980561}"/>
              </a:ext>
            </a:extLst>
          </p:cNvPr>
          <p:cNvSpPr/>
          <p:nvPr/>
        </p:nvSpPr>
        <p:spPr>
          <a:xfrm>
            <a:off x="6125547" y="2695563"/>
            <a:ext cx="5077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b="1" dirty="0">
                <a:solidFill>
                  <a:srgbClr val="27B675"/>
                </a:solidFill>
              </a:rPr>
              <a:t>EVENTUELE waarnemingen die kunnen ontstaan tijdens het ontwerpen!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1" y="2744139"/>
            <a:ext cx="3774470" cy="306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73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741402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59094" y="2000816"/>
            <a:ext cx="12132906" cy="2489703"/>
          </a:xfrm>
          <a:prstGeom prst="rect">
            <a:avLst/>
          </a:prstGeom>
          <a:solidFill>
            <a:srgbClr val="F38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93" y="2523861"/>
            <a:ext cx="8058558" cy="15703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MAAK KENNIS MET ONZE PROEFSCHOLEN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1999556" cy="6599888"/>
          </a:xfrm>
          <a:prstGeom prst="rect">
            <a:avLst/>
          </a:prstGeom>
          <a:noFill/>
          <a:ln w="254000">
            <a:solidFill>
              <a:srgbClr val="F38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70" y="5910825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80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8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741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59094" y="2000816"/>
            <a:ext cx="12132906" cy="2489703"/>
          </a:xfrm>
          <a:prstGeom prst="rect">
            <a:avLst/>
          </a:prstGeom>
          <a:solidFill>
            <a:srgbClr val="F38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93" y="2523861"/>
            <a:ext cx="8058558" cy="15703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MICROBIT-info .. op </a:t>
            </a:r>
            <a:r>
              <a:rPr lang="en-US" sz="66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onze</a:t>
            </a:r>
            <a:r>
              <a:rPr lang="en-US" sz="66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 website</a:t>
            </a:r>
            <a:endParaRPr lang="en-US" sz="72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59094" y="116598"/>
            <a:ext cx="11999556" cy="6599888"/>
          </a:xfrm>
          <a:prstGeom prst="rect">
            <a:avLst/>
          </a:prstGeom>
          <a:noFill/>
          <a:ln w="254000">
            <a:solidFill>
              <a:srgbClr val="F38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970" y="5910825"/>
            <a:ext cx="942237" cy="4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9605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769404" y="1419413"/>
            <a:ext cx="3256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PROJECTVOORSTELLING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735536" y="5176977"/>
            <a:ext cx="545034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dirty="0">
                <a:cs typeface="Calibri"/>
                <a:hlinkClick r:id="rId4"/>
              </a:rPr>
              <a:t>www.ontdektechniektalent.be</a:t>
            </a:r>
            <a:r>
              <a:rPr lang="nl-NL" sz="2800" dirty="0">
                <a:cs typeface="Calibri"/>
              </a:rPr>
              <a:t> </a:t>
            </a:r>
          </a:p>
        </p:txBody>
      </p:sp>
      <p:sp>
        <p:nvSpPr>
          <p:cNvPr id="12" name="Rechthoek 11"/>
          <p:cNvSpPr/>
          <p:nvPr/>
        </p:nvSpPr>
        <p:spPr>
          <a:xfrm rot="5400000">
            <a:off x="2441080" y="-1092955"/>
            <a:ext cx="604242" cy="548640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273537" y="1419413"/>
            <a:ext cx="50837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Website – inspiratiefiches – </a:t>
            </a:r>
            <a:r>
              <a:rPr lang="nl-NL" sz="2400" b="1" dirty="0" err="1">
                <a:solidFill>
                  <a:schemeClr val="bg1"/>
                </a:solidFill>
              </a:rPr>
              <a:t>Micro:bit</a:t>
            </a:r>
            <a:r>
              <a:rPr lang="nl-NL" sz="24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2" name="Afbeelding 2" descr="Afbeelding met tekst, elektronica, schermafbeelding&#10;&#10;Automatisch gegenereerde beschrijving">
            <a:extLst>
              <a:ext uri="{FF2B5EF4-FFF2-40B4-BE49-F238E27FC236}">
                <a16:creationId xmlns:a16="http://schemas.microsoft.com/office/drawing/2014/main" id="{668B91E2-5559-4F81-A7D6-18CF60EB3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34" r="51627" b="6940"/>
          <a:stretch/>
        </p:blipFill>
        <p:spPr>
          <a:xfrm>
            <a:off x="809816" y="3080512"/>
            <a:ext cx="4482823" cy="203944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04A1970-BAE4-824E-8D19-4FB53095E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06" y="1990497"/>
            <a:ext cx="4621504" cy="47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192851" y="155275"/>
            <a:ext cx="604242" cy="29899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WEBSITE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9617B3D8-42C8-4934-B70C-F9A9DF1407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73"/>
          <a:stretch/>
        </p:blipFill>
        <p:spPr>
          <a:xfrm>
            <a:off x="1762042" y="2794976"/>
            <a:ext cx="8872544" cy="2757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vaal 2">
            <a:extLst>
              <a:ext uri="{FF2B5EF4-FFF2-40B4-BE49-F238E27FC236}">
                <a16:creationId xmlns:a16="http://schemas.microsoft.com/office/drawing/2014/main" id="{55DBCCBE-E4CE-6446-B74F-D14101A7933D}"/>
              </a:ext>
            </a:extLst>
          </p:cNvPr>
          <p:cNvSpPr/>
          <p:nvPr/>
        </p:nvSpPr>
        <p:spPr>
          <a:xfrm>
            <a:off x="4414590" y="2659051"/>
            <a:ext cx="3567448" cy="14553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63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 naar website Internet pictogram vectorillustratie 575973 - Download Free  Vectors, Vector Bestanden, Ontwerpen Templates">
            <a:extLst>
              <a:ext uri="{FF2B5EF4-FFF2-40B4-BE49-F238E27FC236}">
                <a16:creationId xmlns:a16="http://schemas.microsoft.com/office/drawing/2014/main" id="{EE64143F-85EB-4EC9-A178-543E0F58B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4" t="11669" r="14547" b="11204"/>
          <a:stretch/>
        </p:blipFill>
        <p:spPr bwMode="auto">
          <a:xfrm>
            <a:off x="315061" y="2109358"/>
            <a:ext cx="2497663" cy="26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192851" y="155275"/>
            <a:ext cx="604242" cy="29899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LOGIN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47778D5-A86C-4F0A-B065-45325F5798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46" r="10540"/>
          <a:stretch/>
        </p:blipFill>
        <p:spPr>
          <a:xfrm>
            <a:off x="3127786" y="134951"/>
            <a:ext cx="8872544" cy="5871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4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51260D50-16AE-4A39-A779-68F2C0850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10356168" y="6176934"/>
            <a:ext cx="1669336" cy="54974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CC65510-552B-4027-B32A-9110BBD76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682" y="2606090"/>
            <a:ext cx="1760971" cy="3285776"/>
          </a:xfrm>
          <a:prstGeom prst="rect">
            <a:avLst/>
          </a:prstGeom>
        </p:spPr>
      </p:pic>
      <p:sp>
        <p:nvSpPr>
          <p:cNvPr id="21" name="Rechthoek 20">
            <a:extLst>
              <a:ext uri="{FF2B5EF4-FFF2-40B4-BE49-F238E27FC236}">
                <a16:creationId xmlns:a16="http://schemas.microsoft.com/office/drawing/2014/main" id="{D0EAD21C-E4D3-4B1E-84FB-518440419E17}"/>
              </a:ext>
            </a:extLst>
          </p:cNvPr>
          <p:cNvSpPr/>
          <p:nvPr/>
        </p:nvSpPr>
        <p:spPr>
          <a:xfrm rot="5400000">
            <a:off x="1489272" y="-141146"/>
            <a:ext cx="604242" cy="35827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FE28B5D3-640A-4778-8B9A-D1597D02D120}"/>
              </a:ext>
            </a:extLst>
          </p:cNvPr>
          <p:cNvSpPr txBox="1"/>
          <p:nvPr/>
        </p:nvSpPr>
        <p:spPr>
          <a:xfrm>
            <a:off x="623455" y="1419413"/>
            <a:ext cx="358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LEERLIJNEN 4.0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BC45BA8-F2DB-9748-9EBF-4118E68F7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97" y="2040034"/>
            <a:ext cx="5351958" cy="48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70" y="6095957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7544" y="627649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Interessante links!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>
            <a:extLst>
              <a:ext uri="{FF2B5EF4-FFF2-40B4-BE49-F238E27FC236}">
                <a16:creationId xmlns:a16="http://schemas.microsoft.com/office/drawing/2014/main" id="{1457027D-0D26-4AFA-8B1A-86AC8A38B01A}"/>
              </a:ext>
            </a:extLst>
          </p:cNvPr>
          <p:cNvSpPr/>
          <p:nvPr/>
        </p:nvSpPr>
        <p:spPr>
          <a:xfrm>
            <a:off x="326627" y="2316470"/>
            <a:ext cx="1135304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3"/>
              </a:rPr>
              <a:t>www.skillsdojo.nl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 err="1">
                <a:hlinkClick r:id="rId4"/>
              </a:rPr>
              <a:t>Micro:bit</a:t>
            </a:r>
            <a:r>
              <a:rPr lang="nl-BE" dirty="0">
                <a:hlinkClick r:id="rId4"/>
              </a:rPr>
              <a:t> - Wikiwijs Maken</a:t>
            </a:r>
            <a:endParaRPr lang="nl-BE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5"/>
              </a:rPr>
              <a:t>https://microbit101.nl/pdfs-van-de-microbit101-onenote/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6"/>
              </a:rPr>
              <a:t>www.destembende.be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7"/>
              </a:rPr>
              <a:t>https://codescool.odisee.be/sites/default/files/het_ultieme_microbit_codescool_oefeningenboek.pdf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8"/>
              </a:rPr>
              <a:t>https://www.micro-bit.nl/lesmateriaal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9"/>
              </a:rPr>
              <a:t>https://www.stemsire.com/microbit1.html</a:t>
            </a:r>
            <a:r>
              <a:rPr lang="nl-BE" dirty="0">
                <a:solidFill>
                  <a:srgbClr val="27B675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solidFill>
                  <a:srgbClr val="27B675"/>
                </a:solidFill>
                <a:hlinkClick r:id="rId10"/>
              </a:rPr>
              <a:t>https://meesterharald.yurls.net/nl/page/1057997#boxes-container</a:t>
            </a:r>
            <a:r>
              <a:rPr lang="nl-BE" dirty="0">
                <a:solidFill>
                  <a:srgbClr val="27B675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>
                <a:hlinkClick r:id="rId11"/>
              </a:rPr>
              <a:t>Voorbeelden | De </a:t>
            </a:r>
            <a:r>
              <a:rPr lang="nl-BE" dirty="0" err="1">
                <a:hlinkClick r:id="rId11"/>
              </a:rPr>
              <a:t>Micro:bit</a:t>
            </a:r>
            <a:r>
              <a:rPr lang="nl-BE" dirty="0">
                <a:hlinkClick r:id="rId11"/>
              </a:rPr>
              <a:t> (demicrobit.com)</a:t>
            </a:r>
            <a:endParaRPr lang="nl-BE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BE" dirty="0" err="1">
                <a:hlinkClick r:id="rId12"/>
              </a:rPr>
              <a:t>microbit</a:t>
            </a:r>
            <a:r>
              <a:rPr lang="nl-BE" dirty="0">
                <a:hlinkClick r:id="rId12"/>
              </a:rPr>
              <a:t> | Techniekacademie Thuis</a:t>
            </a: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>
              <a:solidFill>
                <a:srgbClr val="27B675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i="1" dirty="0">
              <a:solidFill>
                <a:srgbClr val="27B675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3095" y="227681"/>
            <a:ext cx="2644315" cy="15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1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699758DD-A3F9-4CDB-AA2F-2AB7A3E5901C}"/>
              </a:ext>
            </a:extLst>
          </p:cNvPr>
          <p:cNvSpPr/>
          <p:nvPr/>
        </p:nvSpPr>
        <p:spPr>
          <a:xfrm>
            <a:off x="59094" y="116599"/>
            <a:ext cx="12132906" cy="1945430"/>
          </a:xfrm>
          <a:prstGeom prst="rect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52000">
                <a:schemeClr val="accent6">
                  <a:lumMod val="20000"/>
                  <a:lumOff val="80000"/>
                </a:schemeClr>
              </a:gs>
              <a:gs pos="64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540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375" y="6150278"/>
            <a:ext cx="942237" cy="46391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BCD05034-8487-47E7-BC67-D6BAEAA75DCF}"/>
              </a:ext>
            </a:extLst>
          </p:cNvPr>
          <p:cNvSpPr/>
          <p:nvPr/>
        </p:nvSpPr>
        <p:spPr>
          <a:xfrm>
            <a:off x="1524000" y="627648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8575">
                  <a:solidFill>
                    <a:srgbClr val="27B67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FEEDBACK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0FDAFAEC-A70F-4F49-B619-6BBAC13A82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094" y="743573"/>
            <a:ext cx="504293" cy="497206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ACCF95A3-DAA4-4F95-9308-91BF742F434F}"/>
              </a:ext>
            </a:extLst>
          </p:cNvPr>
          <p:cNvCxnSpPr>
            <a:cxnSpLocks/>
          </p:cNvCxnSpPr>
          <p:nvPr/>
        </p:nvCxnSpPr>
        <p:spPr>
          <a:xfrm>
            <a:off x="59094" y="2062064"/>
            <a:ext cx="12073812" cy="0"/>
          </a:xfrm>
          <a:prstGeom prst="line">
            <a:avLst/>
          </a:prstGeom>
          <a:ln w="190500">
            <a:solidFill>
              <a:srgbClr val="27B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E2FC97A-682E-400F-ACFE-34D592DA9F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327" y="237035"/>
            <a:ext cx="2023346" cy="17045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2129E9-A98C-4FB5-8BD5-0D3C9A48DE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305233"/>
            <a:ext cx="504293" cy="52185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C01B935-5CFE-4F93-9809-0D9AD028DDB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548" y="491479"/>
            <a:ext cx="675729" cy="6059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F66428F-AD03-45E3-A874-B36C89283B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3407" y="1182698"/>
            <a:ext cx="571054" cy="52273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33416C9-4603-4E49-B1DF-91052C0E778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21614" y="1453733"/>
            <a:ext cx="714378" cy="42768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09B4E91-30F0-4233-98EC-5F7D17E3411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697" y="1350231"/>
            <a:ext cx="395228" cy="456777"/>
          </a:xfrm>
          <a:prstGeom prst="rect">
            <a:avLst/>
          </a:prstGeom>
        </p:spPr>
      </p:pic>
      <p:sp>
        <p:nvSpPr>
          <p:cNvPr id="26" name="Tekstvak 25">
            <a:extLst>
              <a:ext uri="{FF2B5EF4-FFF2-40B4-BE49-F238E27FC236}">
                <a16:creationId xmlns:a16="http://schemas.microsoft.com/office/drawing/2014/main" id="{23A8C87B-426A-4C6C-94A3-EBAA807337D5}"/>
              </a:ext>
            </a:extLst>
          </p:cNvPr>
          <p:cNvSpPr txBox="1"/>
          <p:nvPr/>
        </p:nvSpPr>
        <p:spPr>
          <a:xfrm>
            <a:off x="6848475" y="5467232"/>
            <a:ext cx="4580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 dirty="0">
                <a:solidFill>
                  <a:srgbClr val="27B675"/>
                </a:solidFill>
              </a:rPr>
              <a:t>… evaluatie infoavond </a:t>
            </a:r>
            <a:br>
              <a:rPr lang="nl-BE" b="1" dirty="0">
                <a:solidFill>
                  <a:srgbClr val="27B675"/>
                </a:solidFill>
              </a:rPr>
            </a:br>
            <a:r>
              <a:rPr lang="nl-BE" b="1" dirty="0">
                <a:solidFill>
                  <a:srgbClr val="27B675"/>
                </a:solidFill>
              </a:rPr>
              <a:t>DE MICRO:BIT …</a:t>
            </a:r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93555076-427C-428E-861B-8CF541D0FA7F}"/>
              </a:ext>
            </a:extLst>
          </p:cNvPr>
          <p:cNvSpPr/>
          <p:nvPr/>
        </p:nvSpPr>
        <p:spPr>
          <a:xfrm rot="13542533">
            <a:off x="10949733" y="5874886"/>
            <a:ext cx="827059" cy="64755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27B6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F5513EE-E331-444C-866F-F993B8EE0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2899" y="2661985"/>
            <a:ext cx="2296593" cy="2296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033CD98-9719-DC47-9E5D-47B5D285D6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07" y="2523363"/>
            <a:ext cx="3873266" cy="387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7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62174" y="1419413"/>
            <a:ext cx="376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STEUNPUNT ONDERWIJS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429AD5F4-163E-7549-8C10-FF891913B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380" y="2833375"/>
            <a:ext cx="8804358" cy="16254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883A9C-7361-9C41-97F0-C1301DB78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986" y="4698557"/>
            <a:ext cx="7126027" cy="176087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234FA42-4CC4-8A4C-95F9-0FF42D8FC2D9}"/>
              </a:ext>
            </a:extLst>
          </p:cNvPr>
          <p:cNvSpPr txBox="1"/>
          <p:nvPr/>
        </p:nvSpPr>
        <p:spPr>
          <a:xfrm>
            <a:off x="2807594" y="2192225"/>
            <a:ext cx="7380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/>
              <a:t>Het Steunpunt Onderwijs is actief rond volgende thema’s:</a:t>
            </a:r>
          </a:p>
        </p:txBody>
      </p:sp>
    </p:spTree>
    <p:extLst>
      <p:ext uri="{BB962C8B-B14F-4D97-AF65-F5344CB8AC3E}">
        <p14:creationId xmlns:p14="http://schemas.microsoft.com/office/powerpoint/2010/main" val="4176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017685" y="5769484"/>
            <a:ext cx="2906585" cy="95719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10791" y="1419413"/>
            <a:ext cx="33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>
                <a:solidFill>
                  <a:schemeClr val="bg1"/>
                </a:solidFill>
              </a:rPr>
              <a:t>STERK BASISONDERWIJS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fotoalbums">
            <a:extLst>
              <a:ext uri="{FF2B5EF4-FFF2-40B4-BE49-F238E27FC236}">
                <a16:creationId xmlns:a16="http://schemas.microsoft.com/office/drawing/2014/main" id="{1B01442C-0D83-1A42-B72F-AE4C8BD32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4" y="2191437"/>
            <a:ext cx="3066938" cy="433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42DF2D9C-9A84-9F4A-B538-8FE7F13CCB39}"/>
              </a:ext>
            </a:extLst>
          </p:cNvPr>
          <p:cNvSpPr txBox="1"/>
          <p:nvPr/>
        </p:nvSpPr>
        <p:spPr>
          <a:xfrm>
            <a:off x="5161595" y="2995812"/>
            <a:ext cx="6524990" cy="2249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Doelgroep: leerkrachten 3de graad BaO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Datum: woensdagnamiddag 29 november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Locatie: leercentrum – provinciehuis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Deelname prijs: gratis aangeboden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8FD4E51-9FAD-4A47-9E33-C0979594DD11}"/>
              </a:ext>
            </a:extLst>
          </p:cNvPr>
          <p:cNvSpPr txBox="1"/>
          <p:nvPr/>
        </p:nvSpPr>
        <p:spPr>
          <a:xfrm>
            <a:off x="4206240" y="2120147"/>
            <a:ext cx="8116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4000" dirty="0"/>
              <a:t>HANDS-ON WORKSHOP  29 november</a:t>
            </a:r>
          </a:p>
        </p:txBody>
      </p:sp>
    </p:spTree>
    <p:extLst>
      <p:ext uri="{BB962C8B-B14F-4D97-AF65-F5344CB8AC3E}">
        <p14:creationId xmlns:p14="http://schemas.microsoft.com/office/powerpoint/2010/main" val="34353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131391" y="-783266"/>
            <a:ext cx="532954" cy="479573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0" y="1419413"/>
            <a:ext cx="4795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 – ENGAGEMENT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1797167" y="2949214"/>
            <a:ext cx="858113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4000" dirty="0"/>
              <a:t>NAAR DE KLAS – WAT – HOE - WANNEER</a:t>
            </a:r>
          </a:p>
          <a:p>
            <a:pPr algn="ctr">
              <a:lnSpc>
                <a:spcPct val="200000"/>
              </a:lnSpc>
            </a:pPr>
            <a:r>
              <a:rPr lang="nl-BE" sz="2400" dirty="0"/>
              <a:t>Het engagement</a:t>
            </a:r>
          </a:p>
          <a:p>
            <a:pPr algn="ctr"/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112599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2086315" y="-738190"/>
            <a:ext cx="532954" cy="47055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90152" y="1419413"/>
            <a:ext cx="4705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 – ENGAGEMENT</a:t>
            </a:r>
          </a:p>
        </p:txBody>
      </p:sp>
      <p:pic>
        <p:nvPicPr>
          <p:cNvPr id="2050" name="Picture 2" descr="Afspraken voor consultaties, annulering en voorwaarden diëtist Pieter">
            <a:extLst>
              <a:ext uri="{FF2B5EF4-FFF2-40B4-BE49-F238E27FC236}">
                <a16:creationId xmlns:a16="http://schemas.microsoft.com/office/drawing/2014/main" id="{5375B961-352B-EE4D-91F2-1BB31558D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0" y="239762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93551E-9868-A141-9925-5EEB6E57EC64}"/>
              </a:ext>
            </a:extLst>
          </p:cNvPr>
          <p:cNvSpPr txBox="1"/>
          <p:nvPr/>
        </p:nvSpPr>
        <p:spPr>
          <a:xfrm>
            <a:off x="3065173" y="1968883"/>
            <a:ext cx="912682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deelnemen aan het vormingsmoment op 16 november 2023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STEM-visie ontwikkelen op schoolniveau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de leermiddelen op geen enkele manier inzetten waarbij een financiële bijdrage wordt gevraagd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het engagement ondertekend voor 23 november 2023 terug bezorgen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de leermiddelen onderhouden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sz="2400" dirty="0"/>
              <a:t>minimum 1 lesfiche ontwikkelen en ter beschikking stellen volgens het sjabloon en dit voor 1 maart 2024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59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017685" y="5769484"/>
            <a:ext cx="2906585" cy="957194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810791" y="1419413"/>
            <a:ext cx="3395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>
                <a:solidFill>
                  <a:schemeClr val="bg1"/>
                </a:solidFill>
              </a:rPr>
              <a:t>STERK BASISONDERWIJS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107768" y="3164568"/>
            <a:ext cx="8562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dirty="0"/>
              <a:t>STERK en KWALITEITSVOL ONDERWIJS ALS </a:t>
            </a:r>
          </a:p>
          <a:p>
            <a:pPr algn="ctr">
              <a:lnSpc>
                <a:spcPct val="150000"/>
              </a:lnSpc>
            </a:pPr>
            <a:r>
              <a:rPr lang="nl-NL" sz="3600" dirty="0"/>
              <a:t>BASIS VOOR DE TOEKOMST </a:t>
            </a:r>
          </a:p>
        </p:txBody>
      </p:sp>
    </p:spTree>
    <p:extLst>
      <p:ext uri="{BB962C8B-B14F-4D97-AF65-F5344CB8AC3E}">
        <p14:creationId xmlns:p14="http://schemas.microsoft.com/office/powerpoint/2010/main" val="5591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6443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1" y="1639956"/>
            <a:ext cx="262646" cy="5218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 rot="5400000">
            <a:off x="2266544" y="4591457"/>
            <a:ext cx="262647" cy="4270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 rot="5400000">
            <a:off x="1964423" y="-616298"/>
            <a:ext cx="604242" cy="453308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/>
          <a:stretch/>
        </p:blipFill>
        <p:spPr>
          <a:xfrm>
            <a:off x="9721672" y="5836312"/>
            <a:ext cx="2470327" cy="81352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62646" y="1419413"/>
            <a:ext cx="3763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VORMINGSAVOND – DEEL 1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96E9A43-4AEA-334D-85DC-9E56E6149171}"/>
              </a:ext>
            </a:extLst>
          </p:cNvPr>
          <p:cNvSpPr txBox="1"/>
          <p:nvPr/>
        </p:nvSpPr>
        <p:spPr>
          <a:xfrm>
            <a:off x="2667657" y="3327966"/>
            <a:ext cx="685668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BE" sz="4000" dirty="0"/>
              <a:t>HET COMPUTATIONEEL DENKEN</a:t>
            </a:r>
          </a:p>
          <a:p>
            <a:pPr algn="ctr"/>
            <a:r>
              <a:rPr lang="nl-BE" sz="2400" dirty="0"/>
              <a:t>het plugged en unplugged programmeren</a:t>
            </a:r>
          </a:p>
          <a:p>
            <a:pPr algn="ctr"/>
            <a:endParaRPr lang="nl-BE" sz="2400" dirty="0"/>
          </a:p>
          <a:p>
            <a:pPr algn="r"/>
            <a:r>
              <a:rPr lang="nl-BE" sz="2000" dirty="0"/>
              <a:t>Door Wendy Kusters</a:t>
            </a:r>
          </a:p>
        </p:txBody>
      </p:sp>
    </p:spTree>
    <p:extLst>
      <p:ext uri="{BB962C8B-B14F-4D97-AF65-F5344CB8AC3E}">
        <p14:creationId xmlns:p14="http://schemas.microsoft.com/office/powerpoint/2010/main" val="29935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E2E7C61C-C82F-4254-A044-1A63175BC13A}"/>
              </a:ext>
            </a:extLst>
          </p:cNvPr>
          <p:cNvSpPr/>
          <p:nvPr/>
        </p:nvSpPr>
        <p:spPr>
          <a:xfrm>
            <a:off x="59094" y="116598"/>
            <a:ext cx="11999556" cy="6608441"/>
          </a:xfrm>
          <a:prstGeom prst="rect">
            <a:avLst/>
          </a:prstGeom>
          <a:gradFill>
            <a:gsLst>
              <a:gs pos="0">
                <a:srgbClr val="4CBCC5">
                  <a:alpha val="50000"/>
                </a:srgb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7A34AE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87B4065-A7D1-4924-8229-F6A21E885C82}"/>
              </a:ext>
            </a:extLst>
          </p:cNvPr>
          <p:cNvSpPr/>
          <p:nvPr/>
        </p:nvSpPr>
        <p:spPr>
          <a:xfrm>
            <a:off x="9048328" y="116633"/>
            <a:ext cx="1480274" cy="502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2620674D-FF80-43A5-9154-DCD38B7B1489}"/>
              </a:ext>
            </a:extLst>
          </p:cNvPr>
          <p:cNvSpPr/>
          <p:nvPr/>
        </p:nvSpPr>
        <p:spPr>
          <a:xfrm>
            <a:off x="8558259" y="74868"/>
            <a:ext cx="2776418" cy="6708264"/>
          </a:xfrm>
          <a:prstGeom prst="rect">
            <a:avLst/>
          </a:prstGeom>
          <a:solidFill>
            <a:srgbClr val="4CB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8A585E6-EBBF-4612-A760-1C16F588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447" y="9772"/>
            <a:ext cx="4532552" cy="15703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COMPUTATIONEEL </a:t>
            </a:r>
            <a:br>
              <a:rPr lang="en-US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</a:br>
            <a:r>
              <a:rPr lang="en-US" sz="28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DENKEN</a:t>
            </a:r>
            <a:endParaRPr lang="en-US" sz="3200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48C4CB41-D453-43C5-91F1-6ED20A864C3F}"/>
              </a:ext>
            </a:extLst>
          </p:cNvPr>
          <p:cNvSpPr/>
          <p:nvPr/>
        </p:nvSpPr>
        <p:spPr>
          <a:xfrm>
            <a:off x="9459106" y="2388016"/>
            <a:ext cx="974724" cy="1570359"/>
          </a:xfrm>
          <a:prstGeom prst="downArrow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b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A67740A1-83E7-40DC-B9A6-60A7996F46F9}"/>
              </a:ext>
            </a:extLst>
          </p:cNvPr>
          <p:cNvSpPr/>
          <p:nvPr/>
        </p:nvSpPr>
        <p:spPr>
          <a:xfrm>
            <a:off x="0" y="0"/>
            <a:ext cx="12192000" cy="6725039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842222-CBE2-42E5-ABA9-182BF43288C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67" y="6011190"/>
            <a:ext cx="942237" cy="46391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4140" y="4614026"/>
            <a:ext cx="1463167" cy="1286367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70C40A4-485F-6788-4DC0-E3B988276818}"/>
              </a:ext>
            </a:extLst>
          </p:cNvPr>
          <p:cNvSpPr txBox="1"/>
          <p:nvPr/>
        </p:nvSpPr>
        <p:spPr>
          <a:xfrm>
            <a:off x="748276" y="2654633"/>
            <a:ext cx="735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spc="50" dirty="0">
                <a:ln w="9525" cmpd="sng">
                  <a:solidFill>
                    <a:srgbClr val="4CBCC5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Wat is </a:t>
            </a:r>
            <a:r>
              <a:rPr lang="nl-NL" sz="4000" b="1" spc="50" dirty="0" err="1">
                <a:ln w="9525" cmpd="sng">
                  <a:solidFill>
                    <a:srgbClr val="4CBCC5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computationeel</a:t>
            </a:r>
            <a:r>
              <a:rPr lang="nl-NL" sz="4000" b="1" spc="50" dirty="0">
                <a:ln w="9525" cmpd="sng">
                  <a:solidFill>
                    <a:srgbClr val="4CBCC5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denken?</a:t>
            </a:r>
            <a:endParaRPr lang="nl-BE" sz="4000" b="1" spc="50" dirty="0">
              <a:ln w="9525" cmpd="sng">
                <a:solidFill>
                  <a:srgbClr val="4CBCC5"/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05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1290CB-C1C0-4F74-925C-AA793C395D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4587" y="64881"/>
            <a:ext cx="9902825" cy="1123465"/>
          </a:xfrm>
        </p:spPr>
        <p:txBody>
          <a:bodyPr>
            <a:normAutofit/>
          </a:bodyPr>
          <a:lstStyle/>
          <a:p>
            <a:pPr algn="ctr"/>
            <a:r>
              <a:rPr lang="nl-NL" sz="3600" b="1" dirty="0">
                <a:solidFill>
                  <a:srgbClr val="FF4F53"/>
                </a:solidFill>
              </a:rPr>
              <a:t>Definitie van </a:t>
            </a:r>
            <a:r>
              <a:rPr lang="nl-NL" sz="3600" b="1" dirty="0" err="1">
                <a:solidFill>
                  <a:srgbClr val="FF4F53"/>
                </a:solidFill>
              </a:rPr>
              <a:t>computationeel</a:t>
            </a:r>
            <a:r>
              <a:rPr lang="nl-NL" sz="3600" b="1" dirty="0">
                <a:solidFill>
                  <a:srgbClr val="FF4F53"/>
                </a:solidFill>
              </a:rPr>
              <a:t> denken</a:t>
            </a:r>
            <a:endParaRPr lang="nl-BE" sz="3600" b="1" dirty="0">
              <a:solidFill>
                <a:srgbClr val="FF4F53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C4C0922-B526-8992-EAE6-D8D8F1DE564C}"/>
              </a:ext>
            </a:extLst>
          </p:cNvPr>
          <p:cNvSpPr/>
          <p:nvPr/>
        </p:nvSpPr>
        <p:spPr>
          <a:xfrm>
            <a:off x="59093" y="112727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D4453AF-58F0-5FDD-6E8D-0DBD005E6F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098" y="5930134"/>
            <a:ext cx="942237" cy="463912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198901C-47DE-A213-1723-ADA26C7C2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756024"/>
              </p:ext>
            </p:extLst>
          </p:nvPr>
        </p:nvGraphicFramePr>
        <p:xfrm>
          <a:off x="2815032" y="1188346"/>
          <a:ext cx="7934066" cy="534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0789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cirkel, Graphics, symbool, Kleurrijkheid&#10;&#10;Automatisch gegenereerde beschrijving">
            <a:extLst>
              <a:ext uri="{FF2B5EF4-FFF2-40B4-BE49-F238E27FC236}">
                <a16:creationId xmlns:a16="http://schemas.microsoft.com/office/drawing/2014/main" id="{832C4ED9-2DCA-5071-F731-176E9C77D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65" y="1044329"/>
            <a:ext cx="1640670" cy="1867822"/>
          </a:xfrm>
          <a:prstGeom prst="rect">
            <a:avLst/>
          </a:prstGeom>
        </p:spPr>
      </p:pic>
      <p:pic>
        <p:nvPicPr>
          <p:cNvPr id="8" name="Afbeelding 7" descr="Afbeelding met Graphics, grafische vormgeving, cirkel, Kleurrijkheid&#10;&#10;Automatisch gegenereerde beschrijving">
            <a:extLst>
              <a:ext uri="{FF2B5EF4-FFF2-40B4-BE49-F238E27FC236}">
                <a16:creationId xmlns:a16="http://schemas.microsoft.com/office/drawing/2014/main" id="{E6D7B02E-3469-51A2-4E97-81F22E400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73" y="1033264"/>
            <a:ext cx="1660109" cy="1889953"/>
          </a:xfrm>
          <a:prstGeom prst="rect">
            <a:avLst/>
          </a:prstGeom>
        </p:spPr>
      </p:pic>
      <p:pic>
        <p:nvPicPr>
          <p:cNvPr id="10" name="Afbeelding 9" descr="Afbeelding met cirkel, Graphics, Lettertype, logo&#10;&#10;Automatisch gegenereerde beschrijving">
            <a:extLst>
              <a:ext uri="{FF2B5EF4-FFF2-40B4-BE49-F238E27FC236}">
                <a16:creationId xmlns:a16="http://schemas.microsoft.com/office/drawing/2014/main" id="{C3A5DADC-6F31-5366-E810-61FAB826F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48" y="1060790"/>
            <a:ext cx="1640670" cy="1867822"/>
          </a:xfrm>
          <a:prstGeom prst="rect">
            <a:avLst/>
          </a:prstGeom>
        </p:spPr>
      </p:pic>
      <p:pic>
        <p:nvPicPr>
          <p:cNvPr id="12" name="Afbeelding 11" descr="Afbeelding met cirkel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89F3BF9-C90D-6198-5400-C75390B840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78" y="1060790"/>
            <a:ext cx="1636729" cy="1867823"/>
          </a:xfrm>
          <a:prstGeom prst="rect">
            <a:avLst/>
          </a:prstGeom>
        </p:spPr>
      </p:pic>
      <p:pic>
        <p:nvPicPr>
          <p:cNvPr id="14" name="Afbeelding 13" descr="Afbeelding met Graphics, cirkel, grafische vormgeving, Magenta&#10;&#10;Automatisch gegenereerde beschrijving">
            <a:extLst>
              <a:ext uri="{FF2B5EF4-FFF2-40B4-BE49-F238E27FC236}">
                <a16:creationId xmlns:a16="http://schemas.microsoft.com/office/drawing/2014/main" id="{7D2E6417-BD52-2DE2-D131-50ECE8881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16" y="1063034"/>
            <a:ext cx="1811729" cy="1863333"/>
          </a:xfrm>
          <a:prstGeom prst="rect">
            <a:avLst/>
          </a:prstGeom>
        </p:spPr>
      </p:pic>
      <p:pic>
        <p:nvPicPr>
          <p:cNvPr id="16" name="Afbeelding 15" descr="Afbeelding met Graphics, cirkel, Lettertype, logo&#10;&#10;Automatisch gegenereerde beschrijving">
            <a:extLst>
              <a:ext uri="{FF2B5EF4-FFF2-40B4-BE49-F238E27FC236}">
                <a16:creationId xmlns:a16="http://schemas.microsoft.com/office/drawing/2014/main" id="{CB9C4A4F-C6CB-3281-B885-AEB0583C75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401" y="1060790"/>
            <a:ext cx="1640671" cy="1867823"/>
          </a:xfrm>
          <a:prstGeom prst="rect">
            <a:avLst/>
          </a:prstGeom>
        </p:spPr>
      </p:pic>
      <p:pic>
        <p:nvPicPr>
          <p:cNvPr id="18" name="Afbeelding 17" descr="Afbeelding met Graphics, logo, ontwerp&#10;&#10;Automatisch gegenereerde beschrijving">
            <a:extLst>
              <a:ext uri="{FF2B5EF4-FFF2-40B4-BE49-F238E27FC236}">
                <a16:creationId xmlns:a16="http://schemas.microsoft.com/office/drawing/2014/main" id="{2AC17803-40F7-4D1B-F335-5F0F6DF7F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9" y="4063935"/>
            <a:ext cx="1688580" cy="1760801"/>
          </a:xfrm>
          <a:prstGeom prst="rect">
            <a:avLst/>
          </a:prstGeom>
        </p:spPr>
      </p:pic>
      <p:pic>
        <p:nvPicPr>
          <p:cNvPr id="20" name="Afbeelding 19" descr="Afbeelding met Graphics, Lettertype, logo, grafische vormgeving&#10;&#10;Automatisch gegenereerde beschrijving">
            <a:extLst>
              <a:ext uri="{FF2B5EF4-FFF2-40B4-BE49-F238E27FC236}">
                <a16:creationId xmlns:a16="http://schemas.microsoft.com/office/drawing/2014/main" id="{3C84E6D2-38AA-4292-05F8-C8AA849E73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42" y="4154498"/>
            <a:ext cx="1688580" cy="1670238"/>
          </a:xfrm>
          <a:prstGeom prst="rect">
            <a:avLst/>
          </a:prstGeom>
        </p:spPr>
      </p:pic>
      <p:pic>
        <p:nvPicPr>
          <p:cNvPr id="22" name="Afbeelding 21" descr="Afbeelding met Graphics, logo, grafische vormgeving, Lettertype&#10;&#10;Automatisch gegenereerde beschrijving">
            <a:extLst>
              <a:ext uri="{FF2B5EF4-FFF2-40B4-BE49-F238E27FC236}">
                <a16:creationId xmlns:a16="http://schemas.microsoft.com/office/drawing/2014/main" id="{C737EF28-4810-C4E9-9C87-DC99E3A6B4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425" y="4154498"/>
            <a:ext cx="1688580" cy="1670238"/>
          </a:xfrm>
          <a:prstGeom prst="rect">
            <a:avLst/>
          </a:prstGeom>
        </p:spPr>
      </p:pic>
      <p:pic>
        <p:nvPicPr>
          <p:cNvPr id="24" name="Afbeelding 23" descr="Afbeelding met Graphics, grafische vormgeving, ontwerp, kunst&#10;&#10;Automatisch gegenereerde beschrijving">
            <a:extLst>
              <a:ext uri="{FF2B5EF4-FFF2-40B4-BE49-F238E27FC236}">
                <a16:creationId xmlns:a16="http://schemas.microsoft.com/office/drawing/2014/main" id="{5F6B9F42-6DCA-9622-672D-C4247B260D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5" y="4154498"/>
            <a:ext cx="1688580" cy="1670238"/>
          </a:xfrm>
          <a:prstGeom prst="rect">
            <a:avLst/>
          </a:prstGeom>
        </p:spPr>
      </p:pic>
      <p:pic>
        <p:nvPicPr>
          <p:cNvPr id="26" name="Afbeelding 25" descr="Afbeelding met Graphics, grafische vormgeving, ontwerp&#10;&#10;Automatisch gegenereerde beschrijving">
            <a:extLst>
              <a:ext uri="{FF2B5EF4-FFF2-40B4-BE49-F238E27FC236}">
                <a16:creationId xmlns:a16="http://schemas.microsoft.com/office/drawing/2014/main" id="{B724133D-B687-12DC-FB59-6B79C59499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095" y="4051898"/>
            <a:ext cx="1688580" cy="178487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E79301C-1264-FE06-665F-15327A3D98A0}"/>
              </a:ext>
            </a:extLst>
          </p:cNvPr>
          <p:cNvSpPr/>
          <p:nvPr/>
        </p:nvSpPr>
        <p:spPr>
          <a:xfrm>
            <a:off x="59093" y="112727"/>
            <a:ext cx="12073812" cy="6632545"/>
          </a:xfrm>
          <a:prstGeom prst="rect">
            <a:avLst/>
          </a:prstGeom>
          <a:noFill/>
          <a:ln w="254000">
            <a:solidFill>
              <a:srgbClr val="4CB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04907250-34C2-B97D-8C59-FC56A481C6D5}"/>
              </a:ext>
            </a:extLst>
          </p:cNvPr>
          <p:cNvSpPr/>
          <p:nvPr/>
        </p:nvSpPr>
        <p:spPr>
          <a:xfrm>
            <a:off x="2328672" y="853440"/>
            <a:ext cx="7802880" cy="2365248"/>
          </a:xfrm>
          <a:prstGeom prst="rect">
            <a:avLst/>
          </a:prstGeom>
          <a:noFill/>
          <a:ln w="38100">
            <a:solidFill>
              <a:srgbClr val="4CBC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629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Version xmlns="8c48c8d0-af75-45da-93d4-fca868bf5bee" xsi:nil="true"/>
    <_activity xmlns="8c48c8d0-af75-45da-93d4-fca868bf5bee" xsi:nil="true"/>
    <MigrationWizIdDocumentLibraryPermissions xmlns="8c48c8d0-af75-45da-93d4-fca868bf5bee" xsi:nil="true"/>
    <MigrationWizIdSecurityGroups xmlns="8c48c8d0-af75-45da-93d4-fca868bf5bee" xsi:nil="true"/>
    <MigrationWizId xmlns="8c48c8d0-af75-45da-93d4-fca868bf5bee" xsi:nil="true"/>
    <MigrationWizIdPermissionLevels xmlns="8c48c8d0-af75-45da-93d4-fca868bf5bee" xsi:nil="true"/>
    <MigrationWizIdPermissions xmlns="8c48c8d0-af75-45da-93d4-fca868bf5be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68E4389FD4F349B518C43D04FE2ED5" ma:contentTypeVersion="20" ma:contentTypeDescription="Een nieuw document maken." ma:contentTypeScope="" ma:versionID="f37f844c99e48ebf00f74f04d4d98069">
  <xsd:schema xmlns:xsd="http://www.w3.org/2001/XMLSchema" xmlns:xs="http://www.w3.org/2001/XMLSchema" xmlns:p="http://schemas.microsoft.com/office/2006/metadata/properties" xmlns:ns3="8c48c8d0-af75-45da-93d4-fca868bf5bee" xmlns:ns4="580aa1c1-f1cb-461a-ac25-7ce53d47b5d0" targetNamespace="http://schemas.microsoft.com/office/2006/metadata/properties" ma:root="true" ma:fieldsID="89350804e19334e3a4105d548c82469a" ns3:_="" ns4:_="">
    <xsd:import namespace="8c48c8d0-af75-45da-93d4-fca868bf5bee"/>
    <xsd:import namespace="580aa1c1-f1cb-461a-ac25-7ce53d47b5d0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Version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8c8d0-af75-45da-93d4-fca868bf5bee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MigrationWizIdPermissionLevels" ma:index="11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2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3" nillable="true" ma:displayName="MigrationWizIdSecurityGroups" ma:internalName="MigrationWizIdSecurityGroups">
      <xsd:simpleType>
        <xsd:restriction base="dms:Text"/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aa1c1-f1cb-461a-ac25-7ce53d47b5d0" elementFormDefault="qualified">
    <xsd:import namespace="http://schemas.microsoft.com/office/2006/documentManagement/types"/>
    <xsd:import namespace="http://schemas.microsoft.com/office/infopath/2007/PartnerControls"/>
    <xsd:element name="SharedWithUsers" ma:index="2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6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C8ADE4-592F-4AFA-8BB7-0AA31DBBF9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EE3060-AC26-4AA7-B162-0626330DCF4D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580aa1c1-f1cb-461a-ac25-7ce53d47b5d0"/>
    <ds:schemaRef ds:uri="http://purl.org/dc/elements/1.1/"/>
    <ds:schemaRef ds:uri="http://purl.org/dc/terms/"/>
    <ds:schemaRef ds:uri="8c48c8d0-af75-45da-93d4-fca868bf5bee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6B065F-F894-41DE-9446-101FD05247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48c8d0-af75-45da-93d4-fca868bf5bee"/>
    <ds:schemaRef ds:uri="580aa1c1-f1cb-461a-ac25-7ce53d47b5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</TotalTime>
  <Words>1565</Words>
  <Application>Microsoft Macintosh PowerPoint</Application>
  <PresentationFormat>Breedbeeld</PresentationFormat>
  <Paragraphs>285</Paragraphs>
  <Slides>53</Slides>
  <Notes>33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Courier New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COMPUTATIONEEL  DENKEN</vt:lpstr>
      <vt:lpstr>Definitie van computationeel denken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is een MICRO:BIT?</vt:lpstr>
      <vt:lpstr>LESFICHE draaiboek (voorbeeld gitaar)</vt:lpstr>
      <vt:lpstr>PowerPoint-presentatie</vt:lpstr>
      <vt:lpstr>MICRO:BIT stroomkring</vt:lpstr>
      <vt:lpstr>PowerPoint-presentatie</vt:lpstr>
      <vt:lpstr>PowerPoint-presentatie</vt:lpstr>
      <vt:lpstr>PowerPoint-presentatie</vt:lpstr>
      <vt:lpstr>MICRO:BIT vs. MUVO</vt:lpstr>
      <vt:lpstr>PowerPoint-presentatie</vt:lpstr>
      <vt:lpstr>PowerPoint-presentatie</vt:lpstr>
      <vt:lpstr>PowerPoint-presentatie</vt:lpstr>
      <vt:lpstr>MAAK KENNIS MET ONZE PROEFSCHOLEN</vt:lpstr>
      <vt:lpstr>MICROBIT-info .. op onze website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workshop  GUMMIMASTER!!</dc:title>
  <dc:creator>Borremans Wim</dc:creator>
  <cp:lastModifiedBy>Peter Bogaerts</cp:lastModifiedBy>
  <cp:revision>107</cp:revision>
  <cp:lastPrinted>2023-02-03T12:46:41Z</cp:lastPrinted>
  <dcterms:created xsi:type="dcterms:W3CDTF">2021-12-07T09:35:56Z</dcterms:created>
  <dcterms:modified xsi:type="dcterms:W3CDTF">2023-11-16T06:21:09Z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0x0101005268E4389FD4F349B518C43D04FE2ED5</vt:lpwstr>
  </property>
  <property fmtid="{D5CDD505-2E9C-101B-9397-08002B2CF9AE}" pid="3" name="MSIP_Label_3f0b1a00-ee6f-4da7-97a0-61479bccdaf1_Enabled">
    <vt:lpwstr>true</vt:lpwstr>
  </property>
  <property fmtid="{D5CDD505-2E9C-101B-9397-08002B2CF9AE}" pid="4" name="MSIP_Label_3f0b1a00-ee6f-4da7-97a0-61479bccdaf1_SetDate">
    <vt:lpwstr>2023-10-27T09:04:44Z</vt:lpwstr>
  </property>
  <property fmtid="{D5CDD505-2E9C-101B-9397-08002B2CF9AE}" pid="5" name="MSIP_Label_3f0b1a00-ee6f-4da7-97a0-61479bccdaf1_Method">
    <vt:lpwstr>Standard</vt:lpwstr>
  </property>
  <property fmtid="{D5CDD505-2E9C-101B-9397-08002B2CF9AE}" pid="6" name="MSIP_Label_3f0b1a00-ee6f-4da7-97a0-61479bccdaf1_Name">
    <vt:lpwstr>defa4170-0d19-0005-0004-bc88714345d2</vt:lpwstr>
  </property>
  <property fmtid="{D5CDD505-2E9C-101B-9397-08002B2CF9AE}" pid="7" name="MSIP_Label_3f0b1a00-ee6f-4da7-97a0-61479bccdaf1_SiteId">
    <vt:lpwstr>0fb2e1de-5cbe-47a4-b3fe-5d547955dc7c</vt:lpwstr>
  </property>
  <property fmtid="{D5CDD505-2E9C-101B-9397-08002B2CF9AE}" pid="8" name="MSIP_Label_3f0b1a00-ee6f-4da7-97a0-61479bccdaf1_ActionId">
    <vt:lpwstr>71da7ad9-6101-4a25-b7f5-481c208e6e4d</vt:lpwstr>
  </property>
  <property fmtid="{D5CDD505-2E9C-101B-9397-08002B2CF9AE}" pid="9" name="MSIP_Label_3f0b1a00-ee6f-4da7-97a0-61479bccdaf1_ContentBits">
    <vt:lpwstr>0</vt:lpwstr>
  </property>
</Properties>
</file>